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2"/>
  </p:notesMasterIdLst>
  <p:sldIdLst>
    <p:sldId id="270" r:id="rId6"/>
    <p:sldId id="282" r:id="rId7"/>
    <p:sldId id="284" r:id="rId8"/>
    <p:sldId id="286" r:id="rId9"/>
    <p:sldId id="287" r:id="rId10"/>
    <p:sldId id="288" r:id="rId11"/>
    <p:sldId id="289" r:id="rId12"/>
    <p:sldId id="290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8" r:id="rId21"/>
    <p:sldId id="309" r:id="rId22"/>
    <p:sldId id="300" r:id="rId23"/>
    <p:sldId id="301" r:id="rId24"/>
    <p:sldId id="302" r:id="rId25"/>
    <p:sldId id="303" r:id="rId26"/>
    <p:sldId id="304" r:id="rId27"/>
    <p:sldId id="306" r:id="rId28"/>
    <p:sldId id="307" r:id="rId29"/>
    <p:sldId id="310" r:id="rId30"/>
    <p:sldId id="32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18" r:id="rId40"/>
    <p:sldId id="283" r:id="rId41"/>
  </p:sldIdLst>
  <p:sldSz cx="9144000" cy="6858000" type="screen4x3"/>
  <p:notesSz cx="6858000" cy="90678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tags" Target="tags/tag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700"/>
          </a:xfrm>
          <a:prstGeom prst="rect">
            <a:avLst/>
          </a:prstGeom>
        </p:spPr>
        <p:txBody>
          <a:bodyPr vert="horz" lIns="89295" tIns="44647" rIns="89295" bIns="44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3700"/>
          </a:xfrm>
          <a:prstGeom prst="rect">
            <a:avLst/>
          </a:prstGeom>
        </p:spPr>
        <p:txBody>
          <a:bodyPr vert="horz" lIns="89295" tIns="44647" rIns="89295" bIns="44647" rtlCol="0"/>
          <a:lstStyle>
            <a:lvl1pPr algn="r">
              <a:defRPr sz="1200"/>
            </a:lvl1pPr>
          </a:lstStyle>
          <a:p>
            <a:fld id="{ADB25785-197F-488D-815D-7148EB82AEA7}" type="datetimeFigureOut">
              <a:rPr lang="en-US" smtClean="0"/>
              <a:pPr/>
              <a:t>3/10/17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295" tIns="44647" rIns="89295" bIns="44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07827"/>
            <a:ext cx="5486400" cy="4080201"/>
          </a:xfrm>
          <a:prstGeom prst="rect">
            <a:avLst/>
          </a:prstGeom>
        </p:spPr>
        <p:txBody>
          <a:bodyPr vert="horz" lIns="89295" tIns="44647" rIns="89295" bIns="446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2552"/>
            <a:ext cx="2971800" cy="453700"/>
          </a:xfrm>
          <a:prstGeom prst="rect">
            <a:avLst/>
          </a:prstGeom>
        </p:spPr>
        <p:txBody>
          <a:bodyPr vert="horz" lIns="89295" tIns="44647" rIns="89295" bIns="44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12552"/>
            <a:ext cx="2971800" cy="453700"/>
          </a:xfrm>
          <a:prstGeom prst="rect">
            <a:avLst/>
          </a:prstGeom>
        </p:spPr>
        <p:txBody>
          <a:bodyPr vert="horz" lIns="89295" tIns="44647" rIns="89295" bIns="44647" rtlCol="0" anchor="b"/>
          <a:lstStyle>
            <a:lvl1pPr algn="r">
              <a:defRPr sz="1200"/>
            </a:lvl1pPr>
          </a:lstStyle>
          <a:p>
            <a:fld id="{C1F8223C-FC7B-4594-B288-7619519B0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Black Background w/ Gol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49817"/>
            <a:ext cx="8001000" cy="815608"/>
          </a:xfrm>
          <a:prstGeom prst="rect">
            <a:avLst/>
          </a:prstGeom>
        </p:spPr>
        <p:txBody>
          <a:bodyPr lIns="0" bIns="91440" anchor="b" anchorCtr="0">
            <a:spAutoFit/>
          </a:bodyPr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presentation title (lowercase)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790372"/>
            <a:ext cx="8001000" cy="584775"/>
          </a:xfrm>
        </p:spPr>
        <p:txBody>
          <a:bodyPr wrap="square" lIns="0" tIns="0" bIns="91440">
            <a:spAutoFit/>
          </a:bodyPr>
          <a:lstStyle>
            <a:lvl1pPr marL="0" indent="0" algn="l">
              <a:buNone/>
              <a:defRPr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99972"/>
            <a:ext cx="8001000" cy="400110"/>
          </a:xfrm>
        </p:spPr>
        <p:txBody>
          <a:bodyPr wrap="square" lIns="0">
            <a:spAutoFit/>
          </a:bodyPr>
          <a:lstStyle>
            <a:lvl1pPr>
              <a:buNone/>
              <a:defRPr sz="2000" b="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Alternate subtitle</a:t>
            </a:r>
          </a:p>
        </p:txBody>
      </p:sp>
      <p:pic>
        <p:nvPicPr>
          <p:cNvPr id="9" name="Picture 8" descr="CON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0800" y="5836920"/>
            <a:ext cx="2743200" cy="1097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&amp;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0800" y="5836920"/>
            <a:ext cx="2743200" cy="10972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9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wo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0800" y="5836920"/>
            <a:ext cx="2743200" cy="1097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0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Comparison) - M &amp; G Header w/ Black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N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0800" y="5836920"/>
            <a:ext cx="2743200" cy="10972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5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Only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1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  <p:pic>
        <p:nvPicPr>
          <p:cNvPr id="10" name="Picture 9" descr="CON_Logo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00800" y="5836920"/>
            <a:ext cx="2743200" cy="1097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1 (Blank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05428" y="2895600"/>
            <a:ext cx="5715000" cy="1066800"/>
          </a:xfrm>
        </p:spPr>
        <p:txBody>
          <a:bodyPr>
            <a:normAutofit/>
          </a:bodyPr>
          <a:lstStyle>
            <a:lvl1pPr algn="ctr">
              <a:buNone/>
              <a:defRPr sz="4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US" sz="60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6000" b="1" spc="-15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text</a:t>
            </a:r>
            <a:endParaRPr lang="en-US" sz="6000" b="1" spc="-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&amp;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7400"/>
            <a:ext cx="2743200" cy="1097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3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1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1 (Title &amp;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7400"/>
            <a:ext cx="2743200" cy="1097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6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42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wo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7400"/>
            <a:ext cx="2743200" cy="1097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2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Comparison) - M &amp; G Header w/ Black Gradien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7400"/>
            <a:ext cx="2743200" cy="10972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4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8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Only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0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7400"/>
            <a:ext cx="27432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3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7400"/>
            <a:ext cx="27432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6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86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182880" rtlCol="0" anchor="b" anchorCtr="0">
            <a:normAutofit/>
          </a:bodyPr>
          <a:lstStyle/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08" r:id="rId3"/>
    <p:sldLayoutId id="2147483719" r:id="rId4"/>
    <p:sldLayoutId id="2147483709" r:id="rId5"/>
    <p:sldLayoutId id="2147483710" r:id="rId6"/>
    <p:sldLayoutId id="2147483711" r:id="rId7"/>
    <p:sldLayoutId id="2147483717" r:id="rId8"/>
    <p:sldLayoutId id="2147483718" r:id="rId9"/>
    <p:sldLayoutId id="2147483697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r" defTabSz="914400" rtl="0" eaLnBrk="1" latinLnBrk="0" hangingPunct="1">
        <a:lnSpc>
          <a:spcPts val="3600"/>
        </a:lnSpc>
        <a:spcBef>
          <a:spcPct val="0"/>
        </a:spcBef>
        <a:buNone/>
        <a:defRPr sz="40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my.americanheart.org/professional/Research/FundingOpportunities/ForScientists/Programs-by-Funding-Component_UCM_323091_Article.js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foundationcenter.org/" TargetMode="External"/><Relationship Id="rId3" Type="http://schemas.openxmlformats.org/officeDocument/2006/relationships/hyperlink" Target="http://www.rwjf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scival.com/hom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experts.scival.com/as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funding.asu.edu/search-for-funding/external-funding-opportunitie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awardsearch/" TargetMode="External"/><Relationship Id="rId4" Type="http://schemas.openxmlformats.org/officeDocument/2006/relationships/hyperlink" Target="http://www.cancer.org/research/acsresearchupdates/more/fast-facts-about-american-cancer-society-research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report.nih.gov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federalreporter.nih.gov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nih.gov/news/releases.htm" TargetMode="External"/><Relationship Id="rId3" Type="http://schemas.openxmlformats.org/officeDocument/2006/relationships/hyperlink" Target="http://nexus.od.nih.gov/all/category/blog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kresge.org/about-us/annual-report" TargetMode="External"/><Relationship Id="rId3" Type="http://schemas.openxmlformats.org/officeDocument/2006/relationships/hyperlink" Target="http://www.nsf.gov/about/performance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grants.nih.gov/grants/seminars.ht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grants.nih.gov/grants/funding/funding_program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399972"/>
            <a:ext cx="8001000" cy="52322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Fall 2015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8001000" cy="601511"/>
          </a:xfrm>
        </p:spPr>
        <p:txBody>
          <a:bodyPr/>
          <a:lstStyle/>
          <a:p>
            <a:r>
              <a:rPr lang="en-US" dirty="0" smtClean="0"/>
              <a:t>Finding funding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0"/>
            <a:ext cx="7620000" cy="28956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http://my.americanheart.org/professional/Research/FundingOpportunities/ForScientists/Programs-by-Funding-Component_UCM_323091_Article.jsp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Heart Association</a:t>
            </a:r>
          </a:p>
        </p:txBody>
      </p:sp>
    </p:spTree>
    <p:extLst>
      <p:ext uri="{BB962C8B-B14F-4D97-AF65-F5344CB8AC3E}">
        <p14:creationId xmlns:p14="http://schemas.microsoft.com/office/powerpoint/2010/main" val="165804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 Center: </a:t>
            </a:r>
            <a:r>
              <a:rPr lang="en-US" dirty="0">
                <a:hlinkClick r:id="rId2"/>
              </a:rPr>
              <a:t>http://foundationcenter.org/</a:t>
            </a:r>
            <a:endParaRPr lang="en-US" dirty="0"/>
          </a:p>
          <a:p>
            <a:r>
              <a:rPr lang="en-US" dirty="0"/>
              <a:t>Robert Wood Johnson: </a:t>
            </a:r>
            <a:r>
              <a:rPr lang="en-US" dirty="0">
                <a:hlinkClick r:id="rId3"/>
              </a:rPr>
              <a:t>http://www.rwjf.org/</a:t>
            </a:r>
            <a:endParaRPr lang="en-US" dirty="0"/>
          </a:p>
          <a:p>
            <a:r>
              <a:rPr lang="en-US" dirty="0"/>
              <a:t>Bill and Melinda Gates: http://www.gatesfoundation.org/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sites: Foundations</a:t>
            </a:r>
          </a:p>
        </p:txBody>
      </p:sp>
    </p:spTree>
    <p:extLst>
      <p:ext uri="{BB962C8B-B14F-4D97-AF65-F5344CB8AC3E}">
        <p14:creationId xmlns:p14="http://schemas.microsoft.com/office/powerpoint/2010/main" val="401964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620000" cy="4525963"/>
          </a:xfrm>
        </p:spPr>
        <p:txBody>
          <a:bodyPr/>
          <a:lstStyle/>
          <a:p>
            <a:r>
              <a:rPr lang="en-US" dirty="0"/>
              <a:t>University wide: </a:t>
            </a:r>
          </a:p>
          <a:p>
            <a:pPr lvl="1"/>
            <a:r>
              <a:rPr lang="en-US" dirty="0"/>
              <a:t>OKED, including funding.asu.edu</a:t>
            </a:r>
          </a:p>
          <a:p>
            <a:pPr lvl="1"/>
            <a:r>
              <a:rPr lang="en-US" dirty="0"/>
              <a:t>ORSPA</a:t>
            </a:r>
          </a:p>
          <a:p>
            <a:r>
              <a:rPr lang="en-US" dirty="0"/>
              <a:t>ASU Foundation: Eric Spicer</a:t>
            </a:r>
          </a:p>
          <a:p>
            <a:r>
              <a:rPr lang="en-US" dirty="0" smtClean="0"/>
              <a:t>CONHI</a:t>
            </a:r>
            <a:r>
              <a:rPr lang="en-US" dirty="0"/>
              <a:t>: </a:t>
            </a:r>
            <a:r>
              <a:rPr lang="en-US" dirty="0" smtClean="0"/>
              <a:t>Office for Research and Scholarship (ORS)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ASU resources</a:t>
            </a:r>
          </a:p>
        </p:txBody>
      </p:sp>
    </p:spTree>
    <p:extLst>
      <p:ext uri="{BB962C8B-B14F-4D97-AF65-F5344CB8AC3E}">
        <p14:creationId xmlns:p14="http://schemas.microsoft.com/office/powerpoint/2010/main" val="81293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Funding.asu.edu</a:t>
            </a:r>
          </a:p>
        </p:txBody>
      </p:sp>
      <p:pic>
        <p:nvPicPr>
          <p:cNvPr id="4" name="Content Placeholder 4" descr="Welcome | funding.asu.edu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9" t="9902" r="3924"/>
          <a:stretch/>
        </p:blipFill>
        <p:spPr>
          <a:xfrm>
            <a:off x="1066800" y="1600200"/>
            <a:ext cx="7327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8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ASU: Databases to access</a:t>
            </a:r>
            <a:endParaRPr lang="en-US" dirty="0"/>
          </a:p>
        </p:txBody>
      </p:sp>
      <p:pic>
        <p:nvPicPr>
          <p:cNvPr id="4" name="Content Placeholder 3" descr="Funding Tools | funding.asu.edu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3" r="22673"/>
          <a:stretch/>
        </p:blipFill>
        <p:spPr>
          <a:xfrm>
            <a:off x="2057400" y="1600200"/>
            <a:ext cx="4331323" cy="40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8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COS/Pivot: Grants</a:t>
            </a:r>
            <a:endParaRPr lang="en-US" dirty="0"/>
          </a:p>
        </p:txBody>
      </p:sp>
      <p:pic>
        <p:nvPicPr>
          <p:cNvPr id="7" name="Content Placeholder 3" descr="Pivot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/>
          <a:stretch/>
        </p:blipFill>
        <p:spPr>
          <a:xfrm>
            <a:off x="1981200" y="1676400"/>
            <a:ext cx="4525963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http://scival.com/</a:t>
            </a:r>
            <a:r>
              <a:rPr lang="en-US" dirty="0" smtClean="0">
                <a:hlinkClick r:id="rId2"/>
              </a:rPr>
              <a:t>home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/>
              <a:t>SciVal</a:t>
            </a:r>
            <a:r>
              <a:rPr lang="en-US" dirty="0"/>
              <a:t> Funding</a:t>
            </a:r>
            <a:r>
              <a:rPr lang="en-US" dirty="0" smtClean="0"/>
              <a:t>”: </a:t>
            </a:r>
            <a:r>
              <a:rPr lang="en-US" dirty="0"/>
              <a:t>register via funding.asu.edu </a:t>
            </a:r>
          </a:p>
          <a:p>
            <a:pPr marL="0" indent="0">
              <a:buNone/>
            </a:pPr>
            <a:r>
              <a:rPr lang="en-US" dirty="0"/>
              <a:t>	– “contains over 11,000 funding opportunities, data on over two million awarded grants, and information on more than 4,000 sponsors. . . .  [and] is accessible to all ASU faculty, staff, and students.”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SciVal</a:t>
            </a:r>
            <a:r>
              <a:rPr lang="en-US" dirty="0" smtClean="0"/>
              <a:t>: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4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SciVal</a:t>
            </a:r>
            <a:r>
              <a:rPr lang="en-US" dirty="0" smtClean="0"/>
              <a:t>: Colleagues in your area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590800"/>
            <a:ext cx="7620000" cy="6858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http://www.experts.scival.com/asu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5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86000"/>
            <a:ext cx="7620000" cy="2514600"/>
          </a:xfrm>
        </p:spPr>
        <p:txBody>
          <a:bodyPr/>
          <a:lstStyle/>
          <a:p>
            <a:r>
              <a:rPr lang="en-US" dirty="0"/>
              <a:t>Funding.asu.edu: “External Funding Opportunities”: </a:t>
            </a:r>
            <a:r>
              <a:rPr lang="en-US" dirty="0">
                <a:hlinkClick r:id="rId2"/>
              </a:rPr>
              <a:t>https://funding.asu.edu/search-for-funding/external-funding-opportunities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of lists</a:t>
            </a:r>
          </a:p>
        </p:txBody>
      </p:sp>
    </p:spTree>
    <p:extLst>
      <p:ext uri="{BB962C8B-B14F-4D97-AF65-F5344CB8AC3E}">
        <p14:creationId xmlns:p14="http://schemas.microsoft.com/office/powerpoint/2010/main" val="2829687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Sponsor allows only one or two grants per institution or unit</a:t>
            </a:r>
          </a:p>
          <a:p>
            <a:r>
              <a:rPr lang="en-US" dirty="0"/>
              <a:t>At ASU, monitored by OKED</a:t>
            </a:r>
          </a:p>
          <a:p>
            <a:r>
              <a:rPr lang="en-US" dirty="0"/>
              <a:t>Via </a:t>
            </a:r>
            <a:r>
              <a:rPr lang="en-US" dirty="0" err="1" smtClean="0"/>
              <a:t>funding.asu.edu</a:t>
            </a:r>
            <a:r>
              <a:rPr lang="en-US" dirty="0"/>
              <a:t>:</a:t>
            </a:r>
            <a:r>
              <a:rPr lang="en-US" dirty="0" smtClean="0"/>
              <a:t> internal </a:t>
            </a:r>
            <a:r>
              <a:rPr lang="en-US" dirty="0"/>
              <a:t>ASU due date (often very </a:t>
            </a:r>
            <a:r>
              <a:rPr lang="en-US" dirty="0" smtClean="0"/>
              <a:t>tight and in advance of funder’s date)</a:t>
            </a:r>
            <a:endParaRPr lang="en-US" dirty="0"/>
          </a:p>
          <a:p>
            <a:r>
              <a:rPr lang="en-US" i="1" dirty="0"/>
              <a:t>Generally: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3-5 page LOI </a:t>
            </a:r>
            <a:r>
              <a:rPr lang="en-US" dirty="0"/>
              <a:t>+ CVs et al.</a:t>
            </a:r>
          </a:p>
          <a:p>
            <a:r>
              <a:rPr lang="en-US" dirty="0"/>
              <a:t>OKED picks </a:t>
            </a:r>
            <a:r>
              <a:rPr lang="en-US" dirty="0" smtClean="0"/>
              <a:t>one+ </a:t>
            </a:r>
            <a:r>
              <a:rPr lang="en-US" dirty="0"/>
              <a:t>to go forward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ASU Limited Submissions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3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3581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Government - Federal, State, Local	</a:t>
            </a:r>
            <a:r>
              <a:rPr lang="en-US" sz="1000" dirty="0"/>
              <a:t>	</a:t>
            </a:r>
          </a:p>
          <a:p>
            <a:pPr>
              <a:defRPr/>
            </a:pPr>
            <a:r>
              <a:rPr lang="en-US" b="1" dirty="0"/>
              <a:t>Foundations - </a:t>
            </a:r>
            <a:r>
              <a:rPr lang="en-US" dirty="0"/>
              <a:t>Second-largest source	</a:t>
            </a:r>
            <a:r>
              <a:rPr lang="en-US" sz="1000" dirty="0"/>
              <a:t>	</a:t>
            </a:r>
          </a:p>
          <a:p>
            <a:pPr>
              <a:defRPr/>
            </a:pPr>
            <a:r>
              <a:rPr lang="en-US" b="1" dirty="0"/>
              <a:t>Corporations, including contracts </a:t>
            </a:r>
          </a:p>
          <a:p>
            <a:pPr>
              <a:defRPr/>
            </a:pPr>
            <a:r>
              <a:rPr lang="en-US" sz="1000" b="1" dirty="0"/>
              <a:t>	</a:t>
            </a:r>
          </a:p>
          <a:p>
            <a:pPr>
              <a:defRPr/>
            </a:pPr>
            <a:r>
              <a:rPr lang="en-US" b="1" dirty="0" smtClean="0"/>
              <a:t>Philanthropies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/>
              <a:t>Sources of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6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up for RSS feeds to keep on top of announcements – or check </a:t>
            </a:r>
            <a:r>
              <a:rPr lang="en-US" dirty="0" err="1"/>
              <a:t>funding.asu.edu</a:t>
            </a:r>
            <a:r>
              <a:rPr lang="en-US" dirty="0"/>
              <a:t> every week</a:t>
            </a:r>
          </a:p>
          <a:p>
            <a:r>
              <a:rPr lang="en-US" dirty="0"/>
              <a:t>I try and watch for them and send out emails, but please get on </a:t>
            </a:r>
            <a:r>
              <a:rPr lang="en-US" dirty="0" err="1"/>
              <a:t>listservs</a:t>
            </a:r>
            <a:endParaRPr lang="en-US" dirty="0"/>
          </a:p>
          <a:p>
            <a:r>
              <a:rPr lang="en-US" dirty="0"/>
              <a:t>Notify the ORS right away </a:t>
            </a:r>
            <a:r>
              <a:rPr lang="en-US" dirty="0" smtClean="0"/>
              <a:t>if you </a:t>
            </a:r>
            <a:r>
              <a:rPr lang="en-US" dirty="0"/>
              <a:t>intend to </a:t>
            </a:r>
            <a:r>
              <a:rPr lang="en-US" dirty="0" smtClean="0"/>
              <a:t>apply for one – </a:t>
            </a:r>
            <a:r>
              <a:rPr lang="en-US" dirty="0" smtClean="0">
                <a:solidFill>
                  <a:srgbClr val="FFFF00"/>
                </a:solidFill>
              </a:rPr>
              <a:t>don’t wait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a Limited Submission</a:t>
            </a:r>
          </a:p>
        </p:txBody>
      </p:sp>
    </p:spTree>
    <p:extLst>
      <p:ext uri="{BB962C8B-B14F-4D97-AF65-F5344CB8AC3E}">
        <p14:creationId xmlns:p14="http://schemas.microsoft.com/office/powerpoint/2010/main" val="144009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Eric Spicer – our ASU Foundation contact</a:t>
            </a:r>
          </a:p>
          <a:p>
            <a:r>
              <a:rPr lang="en-US" dirty="0">
                <a:solidFill>
                  <a:srgbClr val="FFFF00"/>
                </a:solidFill>
              </a:rPr>
              <a:t>At ASU, faculty need first to touch base with internal ASU research/funding support </a:t>
            </a:r>
            <a:r>
              <a:rPr lang="en-US" i="1" dirty="0">
                <a:solidFill>
                  <a:srgbClr val="FFFF00"/>
                </a:solidFill>
              </a:rPr>
              <a:t>before</a:t>
            </a:r>
            <a:r>
              <a:rPr lang="en-US" dirty="0">
                <a:solidFill>
                  <a:srgbClr val="FFFF00"/>
                </a:solidFill>
              </a:rPr>
              <a:t> even contacting a potential foundation funder</a:t>
            </a:r>
          </a:p>
          <a:p>
            <a:r>
              <a:rPr lang="en-US" dirty="0"/>
              <a:t>So . . . first touch base with the ORS, and they will get Eric into the loop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a foundation grant</a:t>
            </a:r>
          </a:p>
        </p:txBody>
      </p:sp>
    </p:spTree>
    <p:extLst>
      <p:ext uri="{BB962C8B-B14F-4D97-AF65-F5344CB8AC3E}">
        <p14:creationId xmlns:p14="http://schemas.microsoft.com/office/powerpoint/2010/main" val="199704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the ORS and Eric to come up with a plan on emailing, meeting, or otherwise working with a foundation in the </a:t>
            </a:r>
            <a:r>
              <a:rPr lang="en-US" dirty="0" err="1"/>
              <a:t>preapplication</a:t>
            </a:r>
            <a:r>
              <a:rPr lang="en-US" dirty="0"/>
              <a:t> phase</a:t>
            </a:r>
          </a:p>
          <a:p>
            <a:r>
              <a:rPr lang="en-US" dirty="0"/>
              <a:t>Check with the ORS and Eric for what they need in terms of scheduling, review of drafts, budgeting, and other requirements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Prepping for foundations</a:t>
            </a:r>
          </a:p>
        </p:txBody>
      </p:sp>
    </p:spTree>
    <p:extLst>
      <p:ext uri="{BB962C8B-B14F-4D97-AF65-F5344CB8AC3E}">
        <p14:creationId xmlns:p14="http://schemas.microsoft.com/office/powerpoint/2010/main" val="1853036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828800"/>
            <a:ext cx="76200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Finding funding includes picking the right funder and mechanism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 about setting aside time each day to look for funding and reading websites of the funders who offer grants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622708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Find out who has been funded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800" dirty="0"/>
              <a:t>Helps you determine if your interests match the funder’s interests: e.g., NIDDK or NIA? Do they fund behavioral studies or only bench science?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800" dirty="0"/>
              <a:t>Lets you learn if a funder has already funded a project similar to yours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800" dirty="0"/>
              <a:t>Could help you find collaborators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20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b="1" dirty="0"/>
              <a:t>• </a:t>
            </a:r>
            <a:r>
              <a:rPr lang="en-US" dirty="0"/>
              <a:t>NIH </a:t>
            </a:r>
            <a:r>
              <a:rPr lang="en-US" dirty="0" err="1"/>
              <a:t>RePORT</a:t>
            </a:r>
            <a:r>
              <a:rPr lang="en-US" dirty="0"/>
              <a:t> (Research Portfolio Online Reporting Tools): </a:t>
            </a:r>
            <a:r>
              <a:rPr lang="en-US" dirty="0">
                <a:hlinkClick r:id="rId2"/>
              </a:rPr>
              <a:t>http://www.report.nih.gov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dirty="0"/>
              <a:t>•  NSF: </a:t>
            </a:r>
            <a:r>
              <a:rPr lang="en-US" dirty="0">
                <a:hlinkClick r:id="rId3"/>
              </a:rPr>
              <a:t>http://www.nsf.gov/awardsearch</a:t>
            </a:r>
            <a:r>
              <a:rPr lang="en-US" dirty="0" smtClean="0">
                <a:hlinkClick r:id="rId3"/>
              </a:rPr>
              <a:t>/</a:t>
            </a:r>
            <a:endParaRPr lang="en-US" sz="2800" dirty="0"/>
          </a:p>
          <a:p>
            <a:pPr marL="0" indent="-457200">
              <a:spcBef>
                <a:spcPts val="600"/>
              </a:spcBef>
              <a:buNone/>
              <a:defRPr/>
            </a:pPr>
            <a:r>
              <a:rPr lang="en-US" dirty="0"/>
              <a:t>•   American Cancer Society: </a:t>
            </a:r>
            <a:r>
              <a:rPr lang="en-US" dirty="0">
                <a:hlinkClick r:id="rId4"/>
              </a:rPr>
              <a:t>http://www.cancer.org/research/acsresearchupdates/more/fast-facts-about-american-cancer-society-research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to find out who’s been funded</a:t>
            </a:r>
          </a:p>
        </p:txBody>
      </p:sp>
    </p:spTree>
    <p:extLst>
      <p:ext uri="{BB962C8B-B14F-4D97-AF65-F5344CB8AC3E}">
        <p14:creationId xmlns:p14="http://schemas.microsoft.com/office/powerpoint/2010/main" val="2277160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3886200"/>
          </a:xfrm>
        </p:spPr>
        <p:txBody>
          <a:bodyPr/>
          <a:lstStyle/>
          <a:p>
            <a:r>
              <a:rPr lang="en-US" dirty="0" smtClean="0"/>
              <a:t>A single web portal that allows researcher to search </a:t>
            </a:r>
            <a:r>
              <a:rPr lang="en-US" dirty="0"/>
              <a:t>federal-funded science projects across multiple </a:t>
            </a:r>
            <a:r>
              <a:rPr lang="en-US" dirty="0" smtClean="0"/>
              <a:t>agencies</a:t>
            </a:r>
          </a:p>
          <a:p>
            <a:r>
              <a:rPr lang="en-US" dirty="0" smtClean="0"/>
              <a:t>Announced in “</a:t>
            </a:r>
            <a:r>
              <a:rPr lang="en-US" dirty="0" smtClean="0">
                <a:solidFill>
                  <a:srgbClr val="FFFF00"/>
                </a:solidFill>
              </a:rPr>
              <a:t>Rock Talk</a:t>
            </a:r>
            <a:r>
              <a:rPr lang="en-US" dirty="0" smtClean="0"/>
              <a:t>” a year ago</a:t>
            </a:r>
          </a:p>
          <a:p>
            <a:r>
              <a:rPr lang="en-US" dirty="0">
                <a:hlinkClick r:id="rId2"/>
              </a:rPr>
              <a:t>http://federalreporter.nih.gov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</a:t>
            </a:r>
            <a:r>
              <a:rPr lang="en-US" dirty="0" err="1" smtClean="0"/>
              <a:t>RePORTER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73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• Newsletters and press releases</a:t>
            </a:r>
          </a:p>
          <a:p>
            <a:pPr marL="0" indent="0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Foundation Center</a:t>
            </a:r>
          </a:p>
          <a:p>
            <a:pPr marL="0" indent="0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NIH: </a:t>
            </a:r>
            <a:r>
              <a:rPr lang="en-US" b="1" dirty="0">
                <a:hlinkClick r:id="rId2"/>
              </a:rPr>
              <a:t>http://nih.gov/news/releases.htm</a:t>
            </a:r>
            <a:endParaRPr lang="en-US" b="1" dirty="0"/>
          </a:p>
          <a:p>
            <a:pPr marL="0" indent="0">
              <a:buNone/>
              <a:defRPr/>
            </a:pPr>
            <a:r>
              <a:rPr lang="en-US" b="1" i="1" dirty="0"/>
              <a:t>•  Blogs</a:t>
            </a:r>
          </a:p>
          <a:p>
            <a:pPr marL="0" indent="0">
              <a:buNone/>
              <a:defRPr/>
            </a:pPr>
            <a:r>
              <a:rPr lang="en-US" b="1" dirty="0"/>
              <a:t>		“Rock Talk”: </a:t>
            </a:r>
            <a:r>
              <a:rPr lang="en-US" b="1" dirty="0">
                <a:hlinkClick r:id="rId3"/>
              </a:rPr>
              <a:t>http://nexus.od.nih.gov/all/category/blog/</a:t>
            </a:r>
            <a:r>
              <a:rPr lang="en-US" b="1" dirty="0"/>
              <a:t> </a:t>
            </a:r>
          </a:p>
          <a:p>
            <a:pPr marL="0" indent="0">
              <a:buNone/>
              <a:defRPr/>
            </a:pPr>
            <a:r>
              <a:rPr lang="en-US" b="1" i="1" dirty="0"/>
              <a:t>• Acknowledgments </a:t>
            </a:r>
            <a:r>
              <a:rPr lang="en-US" b="1" dirty="0"/>
              <a:t>in papers of interest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sometimes overlooked</a:t>
            </a:r>
          </a:p>
        </p:txBody>
      </p:sp>
    </p:spTree>
    <p:extLst>
      <p:ext uri="{BB962C8B-B14F-4D97-AF65-F5344CB8AC3E}">
        <p14:creationId xmlns:p14="http://schemas.microsoft.com/office/powerpoint/2010/main" val="2872293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i="1" dirty="0"/>
              <a:t>Annual Reports &amp; </a:t>
            </a:r>
            <a:r>
              <a:rPr lang="en-US" sz="2400" i="1" dirty="0" err="1" smtClean="0"/>
              <a:t>GuideStar</a:t>
            </a:r>
            <a:r>
              <a:rPr lang="en-US" sz="2400" i="1" dirty="0" smtClean="0"/>
              <a:t> 			</a:t>
            </a:r>
          </a:p>
          <a:p>
            <a:pPr lvl="1">
              <a:defRPr/>
            </a:pPr>
            <a:r>
              <a:rPr lang="en-US" sz="2400" dirty="0" smtClean="0"/>
              <a:t>Who they funded, where they funded, how much they awarded each project, confirmation of its priorities, et al.</a:t>
            </a:r>
          </a:p>
          <a:p>
            <a:pPr lvl="1">
              <a:defRPr/>
            </a:pPr>
            <a:r>
              <a:rPr lang="en-US" sz="2400" dirty="0" smtClean="0"/>
              <a:t>E.g</a:t>
            </a:r>
            <a:r>
              <a:rPr lang="en-US" sz="2400" dirty="0"/>
              <a:t>., </a:t>
            </a:r>
            <a:r>
              <a:rPr lang="en-US" sz="2400" dirty="0" err="1"/>
              <a:t>Kresge</a:t>
            </a:r>
            <a:r>
              <a:rPr lang="en-US" sz="2400" dirty="0"/>
              <a:t>: </a:t>
            </a:r>
            <a:r>
              <a:rPr lang="en-US" sz="2400" dirty="0">
                <a:hlinkClick r:id="rId2"/>
              </a:rPr>
              <a:t>http://kresge.org/about-us/annual-report</a:t>
            </a:r>
            <a:endParaRPr lang="en-US" sz="2400" dirty="0"/>
          </a:p>
          <a:p>
            <a:pPr>
              <a:defRPr/>
            </a:pPr>
            <a:r>
              <a:rPr lang="en-US" sz="2400" i="1" dirty="0"/>
              <a:t>Budget Requests</a:t>
            </a:r>
          </a:p>
          <a:p>
            <a:pPr marL="0" indent="0">
              <a:buNone/>
              <a:defRPr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FF00"/>
                </a:solidFill>
              </a:rPr>
              <a:t>For trends and availability of funding – e.g., NSF: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en-US" sz="2400" dirty="0">
                <a:solidFill>
                  <a:srgbClr val="FFFF00"/>
                </a:solidFill>
                <a:hlinkClick r:id="rId3"/>
              </a:rPr>
              <a:t>http://www.nsf.gov/about/performance/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these too</a:t>
            </a:r>
          </a:p>
        </p:txBody>
      </p:sp>
    </p:spTree>
    <p:extLst>
      <p:ext uri="{BB962C8B-B14F-4D97-AF65-F5344CB8AC3E}">
        <p14:creationId xmlns:p14="http://schemas.microsoft.com/office/powerpoint/2010/main" val="3454094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• OKED – esp. </a:t>
            </a:r>
            <a:r>
              <a:rPr lang="en-US" sz="2800" dirty="0" err="1"/>
              <a:t>funding.asu.edu</a:t>
            </a:r>
            <a:endParaRPr lang="en-US" sz="28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Proposal writing clinic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Workshops – e.g., fs3: faculty and research admin but have wait-listed students</a:t>
            </a:r>
          </a:p>
          <a:p>
            <a:pPr marL="457200" lvl="1" indent="0">
              <a:buNone/>
            </a:pPr>
            <a:r>
              <a:rPr lang="en-US" dirty="0"/>
              <a:t>“Find resources” tab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	Faculty toolbox – advice, tips, lots of information </a:t>
            </a:r>
          </a:p>
          <a:p>
            <a:pPr marL="457200" lvl="1" indent="0">
              <a:buNone/>
            </a:pPr>
            <a:r>
              <a:rPr lang="en-US" sz="2800" b="1" dirty="0" smtClean="0"/>
              <a:t>TRIPS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sz="2800" dirty="0" smtClean="0"/>
              <a:t>https</a:t>
            </a:r>
            <a:r>
              <a:rPr lang="en-US" sz="2800" dirty="0"/>
              <a:t>://funding.asu.edu/opportunities/travel-research-investigators-potential-sponsors-trips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 smtClean="0"/>
              <a:t>writing resources </a:t>
            </a:r>
            <a:r>
              <a:rPr lang="en-US" dirty="0"/>
              <a:t>available</a:t>
            </a:r>
          </a:p>
        </p:txBody>
      </p:sp>
    </p:spTree>
    <p:extLst>
      <p:ext uri="{BB962C8B-B14F-4D97-AF65-F5344CB8AC3E}">
        <p14:creationId xmlns:p14="http://schemas.microsoft.com/office/powerpoint/2010/main" val="63323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981200"/>
            <a:ext cx="7620000" cy="35814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Websites – each foundation or agency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Databases – lists of information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Newsletters – regular publication of articles and information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experience of funded PIs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information</a:t>
            </a:r>
          </a:p>
        </p:txBody>
      </p:sp>
    </p:spTree>
    <p:extLst>
      <p:ext uri="{BB962C8B-B14F-4D97-AF65-F5344CB8AC3E}">
        <p14:creationId xmlns:p14="http://schemas.microsoft.com/office/powerpoint/2010/main" val="2616041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0"/>
            <a:ext cx="7620000" cy="28956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•  Workshops</a:t>
            </a:r>
          </a:p>
          <a:p>
            <a:pPr marL="457200" lvl="1" indent="0">
              <a:buNone/>
            </a:pPr>
            <a:r>
              <a:rPr lang="en-US" dirty="0"/>
              <a:t>NIH Regional Seminars </a:t>
            </a:r>
          </a:p>
          <a:p>
            <a:pPr marL="0" lvl="1" indent="0">
              <a:buNone/>
            </a:pPr>
            <a:r>
              <a:rPr lang="en-US" dirty="0">
                <a:hlinkClick r:id="rId2"/>
              </a:rPr>
              <a:t>http://grants.nih.gov/grants/</a:t>
            </a:r>
            <a:r>
              <a:rPr lang="en-US" dirty="0" smtClean="0">
                <a:hlinkClick r:id="rId2"/>
              </a:rPr>
              <a:t>seminars.htm</a:t>
            </a:r>
            <a:r>
              <a:rPr lang="en-US" dirty="0" smtClean="0"/>
              <a:t> - in mid October in San Diego – can still register</a:t>
            </a:r>
            <a:endParaRPr lang="en-US" dirty="0"/>
          </a:p>
          <a:p>
            <a:r>
              <a:rPr lang="en-US" sz="2800" dirty="0"/>
              <a:t>Beware of private workshops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worthwhile venues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24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Thoroughly read guidelines, calls for proposals, or other documentation a funder publishes</a:t>
            </a:r>
          </a:p>
          <a:p>
            <a:r>
              <a:rPr lang="en-US" dirty="0"/>
              <a:t>Be sure you are in synch with what the organization wants to do </a:t>
            </a:r>
          </a:p>
          <a:p>
            <a:pPr marL="914400" lvl="2" indent="0">
              <a:buNone/>
            </a:pPr>
            <a:r>
              <a:rPr lang="en-US" sz="2800" dirty="0"/>
              <a:t>If your project is not consistent with its stated priorities, you will likely have a hard time convincing them to fund you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funder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12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your colleagues for advice on funders and any administrative issues that might arise</a:t>
            </a:r>
          </a:p>
          <a:p>
            <a:pPr lvl="1"/>
            <a:r>
              <a:rPr lang="en-US" dirty="0"/>
              <a:t>The ORS</a:t>
            </a:r>
          </a:p>
          <a:p>
            <a:pPr lvl="1"/>
            <a:r>
              <a:rPr lang="en-US" dirty="0"/>
              <a:t>Other faculty in CHS or CONHI</a:t>
            </a:r>
          </a:p>
          <a:p>
            <a:pPr lvl="1"/>
            <a:r>
              <a:rPr lang="en-US" dirty="0"/>
              <a:t>ASU Foundation </a:t>
            </a:r>
          </a:p>
          <a:p>
            <a:pPr lvl="1"/>
            <a:r>
              <a:rPr lang="en-US" dirty="0"/>
              <a:t>Other faculty in the university or beyond</a:t>
            </a:r>
          </a:p>
          <a:p>
            <a:pPr lvl="1"/>
            <a:r>
              <a:rPr lang="en-US" dirty="0"/>
              <a:t>Program officers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Before, during, and after</a:t>
            </a:r>
          </a:p>
        </p:txBody>
      </p:sp>
    </p:spTree>
    <p:extLst>
      <p:ext uri="{BB962C8B-B14F-4D97-AF65-F5344CB8AC3E}">
        <p14:creationId xmlns:p14="http://schemas.microsoft.com/office/powerpoint/2010/main" val="604605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828800"/>
            <a:ext cx="7620000" cy="4525963"/>
          </a:xfrm>
        </p:spPr>
        <p:txBody>
          <a:bodyPr/>
          <a:lstStyle/>
          <a:p>
            <a:r>
              <a:rPr lang="en-US" dirty="0" smtClean="0"/>
              <a:t>How long </a:t>
            </a:r>
            <a:r>
              <a:rPr lang="en-US" dirty="0"/>
              <a:t>you need to do your work</a:t>
            </a:r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much money you need to do your work </a:t>
            </a:r>
          </a:p>
          <a:p>
            <a:r>
              <a:rPr lang="en-US" dirty="0" smtClean="0"/>
              <a:t>Whether </a:t>
            </a:r>
            <a:r>
              <a:rPr lang="en-US" dirty="0"/>
              <a:t>you can fund small pieces of a larger long-term project: what do you need to know to progress?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consider,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93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experience and prior work (e.g., grants, publications, or field experience) you must have to be competitive</a:t>
            </a:r>
          </a:p>
          <a:p>
            <a:r>
              <a:rPr lang="en-US" dirty="0"/>
              <a:t>W</a:t>
            </a:r>
            <a:r>
              <a:rPr lang="en-US" dirty="0" smtClean="0"/>
              <a:t>ho </a:t>
            </a:r>
            <a:r>
              <a:rPr lang="en-US" dirty="0"/>
              <a:t>else could be on your team and related issues: e.g., does the budget allow many people to join you?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to consider,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6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likelihood of funding (but do not necessarily let </a:t>
            </a:r>
            <a:r>
              <a:rPr lang="en-US" dirty="0" smtClean="0"/>
              <a:t>low odds stop </a:t>
            </a:r>
            <a:r>
              <a:rPr lang="en-US" dirty="0"/>
              <a:t>you): e.g., what % of submissions do the funders award? How many per year?</a:t>
            </a:r>
          </a:p>
          <a:p>
            <a:r>
              <a:rPr lang="en-US" dirty="0" smtClean="0"/>
              <a:t>Have you signed up </a:t>
            </a:r>
            <a:r>
              <a:rPr lang="en-US" dirty="0"/>
              <a:t>for any and all relevant </a:t>
            </a:r>
            <a:r>
              <a:rPr lang="en-US" dirty="0" err="1"/>
              <a:t>listservs</a:t>
            </a:r>
            <a:r>
              <a:rPr lang="en-US" dirty="0"/>
              <a:t> and </a:t>
            </a:r>
            <a:r>
              <a:rPr lang="en-US" dirty="0" smtClean="0"/>
              <a:t>are reading </a:t>
            </a:r>
            <a:r>
              <a:rPr lang="en-US"/>
              <a:t>them </a:t>
            </a:r>
            <a:r>
              <a:rPr lang="en-US" smtClean="0"/>
              <a:t>all?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to consider,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92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8001000" cy="815608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3278955"/>
            <a:ext cx="8001000" cy="58477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9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Federal: NIH home page</a:t>
            </a:r>
          </a:p>
        </p:txBody>
      </p:sp>
      <p:pic>
        <p:nvPicPr>
          <p:cNvPr id="4" name="Content Placeholder 3" descr="OER Home Page | grants.nih.gov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10135" r="10334" b="-338"/>
          <a:stretch/>
        </p:blipFill>
        <p:spPr>
          <a:xfrm>
            <a:off x="1600200" y="1447800"/>
            <a:ext cx="5768306" cy="4525963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9258899">
            <a:off x="3580349" y="2019177"/>
            <a:ext cx="332760" cy="598698"/>
          </a:xfrm>
          <a:prstGeom prst="upArrow">
            <a:avLst/>
          </a:prstGeom>
          <a:gradFill rotWithShape="1">
            <a:gsLst>
              <a:gs pos="0">
                <a:srgbClr val="98C723">
                  <a:shade val="51000"/>
                  <a:satMod val="130000"/>
                </a:srgbClr>
              </a:gs>
              <a:gs pos="80000">
                <a:srgbClr val="98C723">
                  <a:shade val="93000"/>
                  <a:satMod val="130000"/>
                </a:srgbClr>
              </a:gs>
              <a:gs pos="100000">
                <a:srgbClr val="98C72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8C72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75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Websites: federal (NIH)</a:t>
            </a:r>
          </a:p>
        </p:txBody>
      </p:sp>
      <p:pic>
        <p:nvPicPr>
          <p:cNvPr id="4" name="Content Placeholder 3" descr="Funding Opportunities and Notices | grants.nih.gov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7186" r="11180" b="3024"/>
          <a:stretch/>
        </p:blipFill>
        <p:spPr>
          <a:xfrm>
            <a:off x="2133600" y="1447800"/>
            <a:ext cx="4876800" cy="452596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9258899">
            <a:off x="3914214" y="2085079"/>
            <a:ext cx="332760" cy="691032"/>
          </a:xfrm>
          <a:prstGeom prst="upArrow">
            <a:avLst/>
          </a:prstGeom>
          <a:gradFill rotWithShape="1">
            <a:gsLst>
              <a:gs pos="0">
                <a:srgbClr val="98C723">
                  <a:shade val="51000"/>
                  <a:satMod val="130000"/>
                </a:srgbClr>
              </a:gs>
              <a:gs pos="80000">
                <a:srgbClr val="98C723">
                  <a:shade val="93000"/>
                  <a:satMod val="130000"/>
                </a:srgbClr>
              </a:gs>
              <a:gs pos="100000">
                <a:srgbClr val="98C72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8C72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98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Grants.gov</a:t>
            </a:r>
          </a:p>
        </p:txBody>
      </p:sp>
      <p:pic>
        <p:nvPicPr>
          <p:cNvPr id="4" name="Content Placeholder 3" descr="Home | GRANTS.GOV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6" b="-1"/>
          <a:stretch/>
        </p:blipFill>
        <p:spPr>
          <a:xfrm>
            <a:off x="1447800" y="1600200"/>
            <a:ext cx="6004584" cy="429736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9258899">
            <a:off x="6505014" y="1704078"/>
            <a:ext cx="332760" cy="691032"/>
          </a:xfrm>
          <a:prstGeom prst="upArrow">
            <a:avLst/>
          </a:prstGeom>
          <a:gradFill rotWithShape="1">
            <a:gsLst>
              <a:gs pos="0">
                <a:srgbClr val="98C723">
                  <a:shade val="51000"/>
                  <a:satMod val="130000"/>
                </a:srgbClr>
              </a:gs>
              <a:gs pos="80000">
                <a:srgbClr val="98C723">
                  <a:shade val="93000"/>
                  <a:satMod val="130000"/>
                </a:srgbClr>
              </a:gs>
              <a:gs pos="100000">
                <a:srgbClr val="98C72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8C72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3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Grants.gov sign-up page</a:t>
            </a:r>
          </a:p>
        </p:txBody>
      </p:sp>
      <p:pic>
        <p:nvPicPr>
          <p:cNvPr id="4" name="Content Placeholder 3" descr="Manage Subscriptions | GRANTS.GOV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25454"/>
          <a:stretch/>
        </p:blipFill>
        <p:spPr>
          <a:xfrm>
            <a:off x="762000" y="1899011"/>
            <a:ext cx="7620000" cy="392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6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828800"/>
            <a:ext cx="76200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Types of grants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hlinkClick r:id="rId2"/>
              </a:rPr>
              <a:t>http://grants.nih.gov/grants/funding/funding_program.htm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Factors to consider: what type of data you have, how much time and money you need, and more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mechanisms</a:t>
            </a:r>
          </a:p>
        </p:txBody>
      </p:sp>
    </p:spTree>
    <p:extLst>
      <p:ext uri="{BB962C8B-B14F-4D97-AF65-F5344CB8AC3E}">
        <p14:creationId xmlns:p14="http://schemas.microsoft.com/office/powerpoint/2010/main" val="378281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Websites: Associations</a:t>
            </a:r>
          </a:p>
        </p:txBody>
      </p:sp>
      <p:pic>
        <p:nvPicPr>
          <p:cNvPr id="4" name="Content Placeholder 3" descr="Research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/>
        </p:blipFill>
        <p:spPr>
          <a:xfrm>
            <a:off x="1447800" y="1851818"/>
            <a:ext cx="5640046" cy="406876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715000" y="3581400"/>
            <a:ext cx="533400" cy="152400"/>
          </a:xfrm>
          <a:prstGeom prst="leftArrow">
            <a:avLst>
              <a:gd name="adj1" fmla="val 50000"/>
              <a:gd name="adj2" fmla="val 48253"/>
            </a:avLst>
          </a:prstGeom>
          <a:gradFill rotWithShape="1">
            <a:gsLst>
              <a:gs pos="0">
                <a:srgbClr val="98C723">
                  <a:shade val="51000"/>
                  <a:satMod val="130000"/>
                </a:srgbClr>
              </a:gs>
              <a:gs pos="80000">
                <a:srgbClr val="98C723">
                  <a:shade val="93000"/>
                  <a:satMod val="130000"/>
                </a:srgbClr>
              </a:gs>
              <a:gs pos="100000">
                <a:srgbClr val="98C72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8C72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52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0415&quot;&gt;&lt;/object&gt;&lt;object type=&quot;2&quot; unique_id=&quot;10416&quot;&gt;&lt;object type=&quot;3&quot; unique_id=&quot;10417&quot;&gt;&lt;property id=&quot;20148&quot; value=&quot;5&quot;/&gt;&lt;property id=&quot;20300&quot; value=&quot;Slide 1 - &amp;quot;presentation title goes here&amp;quot;&quot;/&gt;&lt;property id=&quot;20307&quot; value=&quot;270&quot;/&gt;&lt;/object&gt;&lt;object type=&quot;3&quot; unique_id=&quot;10418&quot;&gt;&lt;property id=&quot;20148&quot; value=&quot;5&quot;/&gt;&lt;property id=&quot;20300&quot; value=&quot;Slide 2&quot;/&gt;&lt;property id=&quot;20307&quot; value=&quot;280&quot;/&gt;&lt;/object&gt;&lt;object type=&quot;3&quot; unique_id=&quot;10803&quot;&gt;&lt;property id=&quot;20148&quot; value=&quot;5&quot;/&gt;&lt;property id=&quot;20300&quot; value=&quot;Slide 3 - &amp;quot;slide title goes here&amp;quot;&quot;/&gt;&lt;property id=&quot;20307&quot; value=&quot;281&quot;/&gt;&lt;/object&gt;&lt;object type=&quot;3&quot; unique_id=&quot;10840&quot;&gt;&lt;property id=&quot;20148&quot; value=&quot;5&quot;/&gt;&lt;property id=&quot;20300&quot; value=&quot;Slide 4 - &amp;quot;slide title goes here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PowerPoint Template-CONHI">
  <a:themeElements>
    <a:clrScheme name="Custom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FFFF00"/>
      </a:hlink>
      <a:folHlink>
        <a:srgbClr val="7F723D"/>
      </a:folHlink>
    </a:clrScheme>
    <a:fontScheme name="ASU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6E90443B3904B8326CAA2FC130A95" ma:contentTypeVersion="6" ma:contentTypeDescription="Create a new document." ma:contentTypeScope="" ma:versionID="1af1eaa556385689eaa8fc403772fcd7">
  <xsd:schema xmlns:xsd="http://www.w3.org/2001/XMLSchema" xmlns:xs="http://www.w3.org/2001/XMLSchema" xmlns:p="http://schemas.microsoft.com/office/2006/metadata/properties" xmlns:ns2="acc0fdcc-2768-42b2-8256-1aedefbb74fd" targetNamespace="http://schemas.microsoft.com/office/2006/metadata/properties" ma:root="true" ma:fieldsID="48c3d13db3a63f07076de03a4c93ccf3" ns2:_="">
    <xsd:import namespace="acc0fdcc-2768-42b2-8256-1aedefbb74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0fdcc-2768-42b2-8256-1aedefbb74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cc0fdcc-2768-42b2-8256-1aedefbb74fd">AC32DMH27FXT-387-102</_dlc_DocId>
    <_dlc_DocIdUrl xmlns="acc0fdcc-2768-42b2-8256-1aedefbb74fd">
      <Url>https://healthsolutions.sp10.asu.edu/marketing/_layouts/DocIdRedir.aspx?ID=AC32DMH27FXT-387-102</Url>
      <Description>AC32DMH27FXT-387-102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143971-7C3A-4B17-A71A-2FD90BED9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0fdcc-2768-42b2-8256-1aedefbb7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D256B7-20C8-43A2-AD87-D9B1A36EB6C3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cc0fdcc-2768-42b2-8256-1aedefbb74fd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630E5F-653B-408F-B516-46758C512DF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7B2D89C-51E1-4583-8D69-F4D9C8B64D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Template-CONHI</Template>
  <TotalTime>139</TotalTime>
  <Words>988</Words>
  <Application>Microsoft Macintosh PowerPoint</Application>
  <PresentationFormat>On-screen Show (4:3)</PresentationFormat>
  <Paragraphs>128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PowerPoint Template-CONHI</vt:lpstr>
      <vt:lpstr>Finding funding</vt:lpstr>
      <vt:lpstr>Sources of funding</vt:lpstr>
      <vt:lpstr>Where to find information</vt:lpstr>
      <vt:lpstr>Federal: NIH home page</vt:lpstr>
      <vt:lpstr>Websites: federal (NIH)</vt:lpstr>
      <vt:lpstr>Grants.gov</vt:lpstr>
      <vt:lpstr>Grants.gov sign-up page</vt:lpstr>
      <vt:lpstr>NIH mechanisms</vt:lpstr>
      <vt:lpstr>Websites: Associations</vt:lpstr>
      <vt:lpstr>American Heart Association</vt:lpstr>
      <vt:lpstr>Web sites: Foundations</vt:lpstr>
      <vt:lpstr>ASU resources</vt:lpstr>
      <vt:lpstr>Funding.asu.edu</vt:lpstr>
      <vt:lpstr>ASU: Databases to access</vt:lpstr>
      <vt:lpstr>COS/Pivot: Grants</vt:lpstr>
      <vt:lpstr>SciVal: Grants</vt:lpstr>
      <vt:lpstr>SciVal: Colleagues in your area</vt:lpstr>
      <vt:lpstr>Lists of lists</vt:lpstr>
      <vt:lpstr>ASU Limited Submissions</vt:lpstr>
      <vt:lpstr>Apply for a Limited Submission</vt:lpstr>
      <vt:lpstr>Apply for a foundation grant</vt:lpstr>
      <vt:lpstr>Prepping for foundations</vt:lpstr>
      <vt:lpstr>Homework</vt:lpstr>
      <vt:lpstr>More homework</vt:lpstr>
      <vt:lpstr>Where to find out who’s been funded</vt:lpstr>
      <vt:lpstr>Federal RePORTER</vt:lpstr>
      <vt:lpstr>Resources sometimes overlooked</vt:lpstr>
      <vt:lpstr>Read these too</vt:lpstr>
      <vt:lpstr>Many writing resources available</vt:lpstr>
      <vt:lpstr>Other worthwhile venues</vt:lpstr>
      <vt:lpstr>Choosing a funder</vt:lpstr>
      <vt:lpstr>Before, during, and after</vt:lpstr>
      <vt:lpstr>Factors to consider, 1</vt:lpstr>
      <vt:lpstr>Factors to consider, 2</vt:lpstr>
      <vt:lpstr>Factors to consider, 3</vt:lpstr>
      <vt:lpstr>Thank you!</vt:lpstr>
    </vt:vector>
  </TitlesOfParts>
  <Company>Arizona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CONHI</dc:title>
  <dc:creator>Jessica Wells</dc:creator>
  <cp:lastModifiedBy>Nancy Moore</cp:lastModifiedBy>
  <cp:revision>20</cp:revision>
  <cp:lastPrinted>2015-09-14T16:38:36Z</cp:lastPrinted>
  <dcterms:created xsi:type="dcterms:W3CDTF">2013-10-03T21:28:06Z</dcterms:created>
  <dcterms:modified xsi:type="dcterms:W3CDTF">2017-03-10T17:38:06Z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0x0101002DB6E90443B3904B8326CAA2FC130A95</vt:lpwstr>
  </property>
  <property fmtid="{D5CDD505-2E9C-101B-9397-08002B2CF9AE}" pid="3" name="_dlc_DocIdItemGuid">
    <vt:lpwstr>c54fef6b-db79-45b6-8331-2ff165483a4c</vt:lpwstr>
  </property>
</Properties>
</file>