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sldIdLst>
    <p:sldId id="256" r:id="rId2"/>
    <p:sldId id="395" r:id="rId3"/>
    <p:sldId id="373" r:id="rId4"/>
    <p:sldId id="374" r:id="rId5"/>
    <p:sldId id="375" r:id="rId6"/>
    <p:sldId id="376" r:id="rId7"/>
    <p:sldId id="377" r:id="rId8"/>
    <p:sldId id="378" r:id="rId9"/>
    <p:sldId id="379" r:id="rId10"/>
    <p:sldId id="380" r:id="rId11"/>
    <p:sldId id="396" r:id="rId12"/>
    <p:sldId id="381" r:id="rId13"/>
    <p:sldId id="382" r:id="rId14"/>
    <p:sldId id="383" r:id="rId15"/>
    <p:sldId id="397" r:id="rId16"/>
    <p:sldId id="385" r:id="rId17"/>
    <p:sldId id="386" r:id="rId18"/>
    <p:sldId id="392" r:id="rId19"/>
    <p:sldId id="388" r:id="rId20"/>
    <p:sldId id="389" r:id="rId21"/>
    <p:sldId id="390" r:id="rId22"/>
    <p:sldId id="391" r:id="rId23"/>
    <p:sldId id="393" r:id="rId24"/>
    <p:sldId id="394" r:id="rId25"/>
    <p:sldId id="398"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77461" autoAdjust="0"/>
  </p:normalViewPr>
  <p:slideViewPr>
    <p:cSldViewPr>
      <p:cViewPr varScale="1">
        <p:scale>
          <a:sx n="83" d="100"/>
          <a:sy n="83" d="100"/>
        </p:scale>
        <p:origin x="179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008944E-5389-405F-8421-823874AA9369}" type="datetimeFigureOut">
              <a:rPr lang="en-US"/>
              <a:pPr>
                <a:defRPr/>
              </a:pPr>
              <a:t>4/20/2017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324392-45A9-46E7-9065-9CF41AF96BD1}" type="slidenum">
              <a:rPr lang="en-US" altLang="en-US"/>
              <a:pPr/>
              <a:t>‹#›</a:t>
            </a:fld>
            <a:endParaRPr lang="en-US" altLang="en-US"/>
          </a:p>
        </p:txBody>
      </p:sp>
    </p:spTree>
    <p:extLst>
      <p:ext uri="{BB962C8B-B14F-4D97-AF65-F5344CB8AC3E}">
        <p14:creationId xmlns:p14="http://schemas.microsoft.com/office/powerpoint/2010/main" val="189784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library.cmu.edu/sites/drupal-live.library.cmu.edu/files/Orcid.p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logs.lib.ucdavis.edu/schcomm/files/2013/10/main.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lib.sfu.ca/system/files/26696/Shark2.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24392-45A9-46E7-9065-9CF41AF96BD1}" type="slidenum">
              <a:rPr lang="en-US" altLang="en-US" smtClean="0"/>
              <a:pPr/>
              <a:t>1</a:t>
            </a:fld>
            <a:endParaRPr lang="en-US" altLang="en-US" dirty="0"/>
          </a:p>
        </p:txBody>
      </p:sp>
    </p:spTree>
    <p:extLst>
      <p:ext uri="{BB962C8B-B14F-4D97-AF65-F5344CB8AC3E}">
        <p14:creationId xmlns:p14="http://schemas.microsoft.com/office/powerpoint/2010/main" val="128511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Exploratory, broader topics. </a:t>
            </a:r>
          </a:p>
        </p:txBody>
      </p:sp>
    </p:spTree>
    <p:extLst>
      <p:ext uri="{BB962C8B-B14F-4D97-AF65-F5344CB8AC3E}">
        <p14:creationId xmlns:p14="http://schemas.microsoft.com/office/powerpoint/2010/main" val="6223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Exploratory, broader topics. </a:t>
            </a:r>
          </a:p>
        </p:txBody>
      </p:sp>
    </p:spTree>
    <p:extLst>
      <p:ext uri="{BB962C8B-B14F-4D97-AF65-F5344CB8AC3E}">
        <p14:creationId xmlns:p14="http://schemas.microsoft.com/office/powerpoint/2010/main" val="211306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579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alter question as you go.</a:t>
            </a:r>
          </a:p>
        </p:txBody>
      </p:sp>
    </p:spTree>
    <p:extLst>
      <p:ext uri="{BB962C8B-B14F-4D97-AF65-F5344CB8AC3E}">
        <p14:creationId xmlns:p14="http://schemas.microsoft.com/office/powerpoint/2010/main" val="383530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6499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3855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We’re not going to tell you how to search because….sherlock holmes image...</a:t>
            </a:r>
          </a:p>
        </p:txBody>
      </p:sp>
    </p:spTree>
    <p:extLst>
      <p:ext uri="{BB962C8B-B14F-4D97-AF65-F5344CB8AC3E}">
        <p14:creationId xmlns:p14="http://schemas.microsoft.com/office/powerpoint/2010/main" val="75792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What did you find? What didn’t you find? If you find a systematic cochrane review it’s covered. There was enough to even do a review.  How many articles met your criteria? Did you find anything? Use the gaps you find to justify your research, grants, etc. If there’s a ton of information maybe you do a systematic review instead of new original research.</a:t>
            </a:r>
          </a:p>
        </p:txBody>
      </p:sp>
    </p:spTree>
    <p:extLst>
      <p:ext uri="{BB962C8B-B14F-4D97-AF65-F5344CB8AC3E}">
        <p14:creationId xmlns:p14="http://schemas.microsoft.com/office/powerpoint/2010/main" val="221657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Oricd ID source: </a:t>
            </a:r>
            <a:r>
              <a:rPr lang="en" u="sng">
                <a:solidFill>
                  <a:schemeClr val="hlink"/>
                </a:solidFill>
                <a:hlinkClick r:id="rId3"/>
              </a:rPr>
              <a:t>http://library.cmu.edu/sites/drupal-live.library.cmu.edu/files/Orcid.png</a:t>
            </a:r>
            <a:r>
              <a:rPr lang="en"/>
              <a:t>. </a:t>
            </a:r>
          </a:p>
          <a:p>
            <a:pPr lvl="0">
              <a:spcBef>
                <a:spcPts val="0"/>
              </a:spcBef>
              <a:buNone/>
            </a:pPr>
            <a:endParaRPr/>
          </a:p>
        </p:txBody>
      </p:sp>
    </p:spTree>
    <p:extLst>
      <p:ext uri="{BB962C8B-B14F-4D97-AF65-F5344CB8AC3E}">
        <p14:creationId xmlns:p14="http://schemas.microsoft.com/office/powerpoint/2010/main" val="30375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 dirty="0"/>
              <a:t>Always act as if you are going to publish even if you don’t plan to...ya never know. And good practice because you are likely to be more organized, have all the information in case you are questioned by the grant funding agency, or others</a:t>
            </a:r>
            <a:r>
              <a:rPr lang="en" dirty="0" smtClean="0"/>
              <a:t>. After you’ve completed the scoping review you should be able to identify gaps in the research literature.  If you haven’t identified any gaps or found several systematice reviews or other in-depth comprehensive reviews on your topic then that might tell you.</a:t>
            </a:r>
          </a:p>
          <a:p>
            <a:pPr lvl="0">
              <a:spcBef>
                <a:spcPts val="0"/>
              </a:spcBef>
              <a:buNone/>
            </a:pPr>
            <a:endParaRPr lang="en" dirty="0" smtClean="0"/>
          </a:p>
          <a:p>
            <a:pPr lvl="0">
              <a:spcBef>
                <a:spcPts val="0"/>
              </a:spcBef>
              <a:buNone/>
            </a:pPr>
            <a:endParaRPr lang="en" dirty="0" smtClean="0"/>
          </a:p>
          <a:p>
            <a:pPr marL="457200" indent="-228600">
              <a:spcAft>
                <a:spcPts val="0"/>
              </a:spcAft>
              <a:buClr>
                <a:schemeClr val="dk1"/>
              </a:buClr>
            </a:pPr>
            <a:r>
              <a:rPr lang="en" dirty="0" smtClean="0">
                <a:solidFill>
                  <a:schemeClr val="dk1"/>
                </a:solidFill>
              </a:rPr>
              <a:t>- Shown to funders that you have done your background research and identified important gaps.</a:t>
            </a:r>
          </a:p>
          <a:p>
            <a:pPr marL="457200" indent="-228600">
              <a:spcAft>
                <a:spcPts val="0"/>
              </a:spcAft>
              <a:buClr>
                <a:schemeClr val="dk1"/>
              </a:buClr>
            </a:pPr>
            <a:r>
              <a:rPr lang="en" dirty="0" smtClean="0">
                <a:solidFill>
                  <a:schemeClr val="dk1"/>
                </a:solidFill>
              </a:rPr>
              <a:t>-</a:t>
            </a:r>
            <a:r>
              <a:rPr lang="en" baseline="0" dirty="0" smtClean="0">
                <a:solidFill>
                  <a:schemeClr val="dk1"/>
                </a:solidFill>
              </a:rPr>
              <a:t> </a:t>
            </a:r>
            <a:r>
              <a:rPr lang="en" dirty="0" smtClean="0">
                <a:solidFill>
                  <a:schemeClr val="dk1"/>
                </a:solidFill>
              </a:rPr>
              <a:t>Will help to inform your research question. Tweaks, changes, etc. broader.</a:t>
            </a:r>
          </a:p>
          <a:p>
            <a:pPr marL="457200" indent="-228600">
              <a:spcAft>
                <a:spcPts val="0"/>
              </a:spcAft>
              <a:buClr>
                <a:schemeClr val="dk1"/>
              </a:buClr>
            </a:pPr>
            <a:r>
              <a:rPr lang="en" dirty="0" smtClean="0">
                <a:solidFill>
                  <a:schemeClr val="dk1"/>
                </a:solidFill>
              </a:rPr>
              <a:t>-Used for writing lesson plan in relevant classes as example</a:t>
            </a:r>
          </a:p>
          <a:p>
            <a:pPr lvl="0">
              <a:spcBef>
                <a:spcPts val="0"/>
              </a:spcBef>
              <a:buNone/>
            </a:pPr>
            <a:endParaRPr lang="en" dirty="0"/>
          </a:p>
        </p:txBody>
      </p:sp>
    </p:spTree>
    <p:extLst>
      <p:ext uri="{BB962C8B-B14F-4D97-AF65-F5344CB8AC3E}">
        <p14:creationId xmlns:p14="http://schemas.microsoft.com/office/powerpoint/2010/main" val="91173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rtl="0">
              <a:spcBef>
                <a:spcPts val="0"/>
              </a:spcBef>
              <a:buNone/>
            </a:pPr>
            <a:r>
              <a:rPr lang="en" dirty="0" smtClean="0"/>
              <a:t>We’ll talk more about some of the services we can offer you later but in case you don’t know us we are your health sciences librarians.</a:t>
            </a:r>
            <a:endParaRPr lang="en"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854EB49-C4EF-4F95-8A73-B8469697F205}" type="slidenum">
              <a:rPr lang="en-US" altLang="en-US"/>
              <a:pPr eaLnBrk="1" hangingPunct="1"/>
              <a:t>2</a:t>
            </a:fld>
            <a:endParaRPr lang="en-US" altLang="en-US"/>
          </a:p>
        </p:txBody>
      </p:sp>
    </p:spTree>
    <p:extLst>
      <p:ext uri="{BB962C8B-B14F-4D97-AF65-F5344CB8AC3E}">
        <p14:creationId xmlns:p14="http://schemas.microsoft.com/office/powerpoint/2010/main" val="58572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Impace image source: </a:t>
            </a:r>
            <a:r>
              <a:rPr lang="en" u="sng">
                <a:solidFill>
                  <a:schemeClr val="hlink"/>
                </a:solidFill>
                <a:hlinkClick r:id="rId3"/>
              </a:rPr>
              <a:t>http://blogs.lib.ucdavis.edu/schcomm/files/2013/10/main.jpg</a:t>
            </a:r>
          </a:p>
          <a:p>
            <a:pPr lvl="0">
              <a:spcBef>
                <a:spcPts val="0"/>
              </a:spcBef>
              <a:buNone/>
            </a:pPr>
            <a:endParaRPr/>
          </a:p>
          <a:p>
            <a:pPr marL="457200" lvl="0" indent="-342900" rtl="0">
              <a:lnSpc>
                <a:spcPct val="115000"/>
              </a:lnSpc>
              <a:spcBef>
                <a:spcPts val="0"/>
              </a:spcBef>
              <a:spcAft>
                <a:spcPts val="1600"/>
              </a:spcAft>
              <a:buClr>
                <a:schemeClr val="dk2"/>
              </a:buClr>
              <a:buSzPct val="100000"/>
            </a:pPr>
            <a:r>
              <a:rPr lang="en" sz="1800">
                <a:solidFill>
                  <a:schemeClr val="dk2"/>
                </a:solidFill>
              </a:rPr>
              <a:t>I know a lot of faculty have to publish simply as part of their job requirements, but you also want to think about, what you are trying to accomplish, what difference are you trying to make, what goals do you have related to your publishing.</a:t>
            </a:r>
          </a:p>
          <a:p>
            <a:pPr marL="457200" lvl="0" indent="-342900" rtl="0">
              <a:lnSpc>
                <a:spcPct val="115000"/>
              </a:lnSpc>
              <a:spcBef>
                <a:spcPts val="0"/>
              </a:spcBef>
              <a:spcAft>
                <a:spcPts val="1600"/>
              </a:spcAft>
              <a:buClr>
                <a:schemeClr val="dk2"/>
              </a:buClr>
              <a:buSzPct val="100000"/>
            </a:pPr>
            <a:r>
              <a:rPr lang="en" sz="1800">
                <a:solidFill>
                  <a:schemeClr val="dk2"/>
                </a:solidFill>
              </a:rPr>
              <a:t>Check Impact Factor in Scopus and Web of Science.  </a:t>
            </a:r>
          </a:p>
          <a:p>
            <a:pPr marL="457200" lvl="0" indent="-342900" rtl="0">
              <a:lnSpc>
                <a:spcPct val="115000"/>
              </a:lnSpc>
              <a:spcBef>
                <a:spcPts val="0"/>
              </a:spcBef>
              <a:spcAft>
                <a:spcPts val="1600"/>
              </a:spcAft>
              <a:buClr>
                <a:schemeClr val="dk2"/>
              </a:buClr>
              <a:buSzPct val="100000"/>
            </a:pPr>
            <a:r>
              <a:rPr lang="en" sz="1800">
                <a:solidFill>
                  <a:schemeClr val="dk2"/>
                </a:solidFill>
              </a:rPr>
              <a:t>Think about your intended audience - do you want your article to be read by other nurses? Doctors? Policy makers?  Sometimes, I recommend publishing outside of a traditional nursing journal depending on the topic as in many cases you are preaching to the choir.</a:t>
            </a:r>
          </a:p>
          <a:p>
            <a:pPr marL="457200" lvl="0" indent="-342900" rtl="0">
              <a:lnSpc>
                <a:spcPct val="115000"/>
              </a:lnSpc>
              <a:spcBef>
                <a:spcPts val="0"/>
              </a:spcBef>
              <a:spcAft>
                <a:spcPts val="1600"/>
              </a:spcAft>
              <a:buClr>
                <a:schemeClr val="dk2"/>
              </a:buClr>
              <a:buSzPct val="163636"/>
            </a:pPr>
            <a:endParaRPr/>
          </a:p>
        </p:txBody>
      </p:sp>
    </p:spTree>
    <p:extLst>
      <p:ext uri="{BB962C8B-B14F-4D97-AF65-F5344CB8AC3E}">
        <p14:creationId xmlns:p14="http://schemas.microsoft.com/office/powerpoint/2010/main" val="296975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800" dirty="0">
              <a:solidFill>
                <a:schemeClr val="dk2"/>
              </a:solidFill>
            </a:endParaRPr>
          </a:p>
        </p:txBody>
      </p:sp>
    </p:spTree>
    <p:extLst>
      <p:ext uri="{BB962C8B-B14F-4D97-AF65-F5344CB8AC3E}">
        <p14:creationId xmlns:p14="http://schemas.microsoft.com/office/powerpoint/2010/main" val="159599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pPr>
            <a:r>
              <a:rPr lang="en" sz="1800">
                <a:solidFill>
                  <a:schemeClr val="dk2"/>
                </a:solidFill>
              </a:rPr>
              <a:t>Talk to your librarian if you have concerns or questions about a specific journal</a:t>
            </a:r>
          </a:p>
          <a:p>
            <a:pPr marL="457200" lvl="0" indent="-342900" rtl="0">
              <a:lnSpc>
                <a:spcPct val="115000"/>
              </a:lnSpc>
              <a:spcBef>
                <a:spcPts val="0"/>
              </a:spcBef>
              <a:spcAft>
                <a:spcPts val="1600"/>
              </a:spcAft>
              <a:buClr>
                <a:schemeClr val="dk2"/>
              </a:buClr>
              <a:buSzPct val="100000"/>
            </a:pPr>
            <a:r>
              <a:rPr lang="en" sz="1800">
                <a:solidFill>
                  <a:schemeClr val="dk2"/>
                </a:solidFill>
              </a:rPr>
              <a:t>Watch out for unsolicited journal messages</a:t>
            </a:r>
          </a:p>
          <a:p>
            <a:pPr lvl="0" rtl="0">
              <a:lnSpc>
                <a:spcPct val="115000"/>
              </a:lnSpc>
              <a:spcBef>
                <a:spcPts val="0"/>
              </a:spcBef>
              <a:spcAft>
                <a:spcPts val="1600"/>
              </a:spcAft>
              <a:buNone/>
            </a:pPr>
            <a:r>
              <a:rPr lang="en" sz="1800">
                <a:solidFill>
                  <a:schemeClr val="dk2"/>
                </a:solidFill>
              </a:rPr>
              <a:t>Image source: </a:t>
            </a:r>
            <a:r>
              <a:rPr lang="en" sz="1800" u="sng">
                <a:solidFill>
                  <a:schemeClr val="hlink"/>
                </a:solidFill>
                <a:hlinkClick r:id="rId3"/>
              </a:rPr>
              <a:t>http://www.lib.sfu.ca/system/files/26696/Shark2.jpg</a:t>
            </a:r>
          </a:p>
          <a:p>
            <a:pPr lvl="0" rtl="0">
              <a:lnSpc>
                <a:spcPct val="115000"/>
              </a:lnSpc>
              <a:spcBef>
                <a:spcPts val="0"/>
              </a:spcBef>
              <a:spcAft>
                <a:spcPts val="1600"/>
              </a:spcAft>
              <a:buNone/>
            </a:pPr>
            <a:endParaRPr sz="1800">
              <a:solidFill>
                <a:schemeClr val="dk2"/>
              </a:solidFill>
            </a:endParaRPr>
          </a:p>
        </p:txBody>
      </p:sp>
    </p:spTree>
    <p:extLst>
      <p:ext uri="{BB962C8B-B14F-4D97-AF65-F5344CB8AC3E}">
        <p14:creationId xmlns:p14="http://schemas.microsoft.com/office/powerpoint/2010/main" val="73496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5361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771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259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If youre doing original research, lets you know if there is a need for this. </a:t>
            </a:r>
            <a:r>
              <a:rPr lang="en" sz="1400" dirty="0">
                <a:solidFill>
                  <a:schemeClr val="dk2"/>
                </a:solidFill>
              </a:rPr>
              <a:t>Do you need to refine your question?</a:t>
            </a:r>
          </a:p>
          <a:p>
            <a:pPr marL="914400" lvl="1" indent="-228600" rtl="0">
              <a:lnSpc>
                <a:spcPct val="115000"/>
              </a:lnSpc>
              <a:spcBef>
                <a:spcPts val="0"/>
              </a:spcBef>
              <a:spcAft>
                <a:spcPts val="1600"/>
              </a:spcAft>
              <a:buClr>
                <a:schemeClr val="dk2"/>
              </a:buClr>
            </a:pPr>
            <a:r>
              <a:rPr lang="en" sz="1400" dirty="0">
                <a:solidFill>
                  <a:schemeClr val="dk2"/>
                </a:solidFill>
              </a:rPr>
              <a:t>Do you want to ensure your question is unique?</a:t>
            </a:r>
          </a:p>
          <a:p>
            <a:pPr lvl="0">
              <a:spcBef>
                <a:spcPts val="0"/>
              </a:spcBef>
              <a:buNone/>
            </a:pPr>
            <a:endParaRPr dirty="0"/>
          </a:p>
        </p:txBody>
      </p:sp>
    </p:spTree>
    <p:extLst>
      <p:ext uri="{BB962C8B-B14F-4D97-AF65-F5344CB8AC3E}">
        <p14:creationId xmlns:p14="http://schemas.microsoft.com/office/powerpoint/2010/main" val="78948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 sz="1400" dirty="0">
                <a:solidFill>
                  <a:schemeClr val="dk2"/>
                </a:solidFill>
              </a:rPr>
              <a:t>Not limited to these 4 only but 3 of the 4 are great for starting out, easier to do. Etc.</a:t>
            </a:r>
          </a:p>
          <a:p>
            <a:pPr lvl="0" rtl="0">
              <a:spcBef>
                <a:spcPts val="0"/>
              </a:spcBef>
              <a:buNone/>
            </a:pPr>
            <a:endParaRPr dirty="0"/>
          </a:p>
        </p:txBody>
      </p:sp>
    </p:spTree>
    <p:extLst>
      <p:ext uri="{BB962C8B-B14F-4D97-AF65-F5344CB8AC3E}">
        <p14:creationId xmlns:p14="http://schemas.microsoft.com/office/powerpoint/2010/main" val="240863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412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Zika virus example, FAST, not comprehensive, but are publishable, especially if new topic.</a:t>
            </a:r>
          </a:p>
        </p:txBody>
      </p:sp>
    </p:spTree>
    <p:extLst>
      <p:ext uri="{BB962C8B-B14F-4D97-AF65-F5344CB8AC3E}">
        <p14:creationId xmlns:p14="http://schemas.microsoft.com/office/powerpoint/2010/main" val="348709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500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 dirty="0" smtClean="0"/>
              <a:t>Removed this bullet point FYI if you want to say it still: Statistical methods (meta-analysis) may or may not be applied to analyze and summarize the results</a:t>
            </a:r>
          </a:p>
          <a:p>
            <a:pPr lvl="0">
              <a:spcBef>
                <a:spcPts val="0"/>
              </a:spcBef>
              <a:buNone/>
            </a:pPr>
            <a:endParaRPr lang="en" dirty="0" smtClean="0"/>
          </a:p>
          <a:p>
            <a:pPr lvl="0">
              <a:spcBef>
                <a:spcPts val="0"/>
              </a:spcBef>
              <a:buNone/>
            </a:pPr>
            <a:endParaRPr lang="en" dirty="0" smtClean="0"/>
          </a:p>
          <a:p>
            <a:pPr lvl="0">
              <a:spcBef>
                <a:spcPts val="0"/>
              </a:spcBef>
              <a:buNone/>
            </a:pPr>
            <a:r>
              <a:rPr lang="en" dirty="0" smtClean="0"/>
              <a:t>Additionally</a:t>
            </a:r>
            <a:r>
              <a:rPr lang="en" dirty="0"/>
              <a:t>, must have a team of individuals, </a:t>
            </a:r>
          </a:p>
        </p:txBody>
      </p:sp>
    </p:spTree>
    <p:extLst>
      <p:ext uri="{BB962C8B-B14F-4D97-AF65-F5344CB8AC3E}">
        <p14:creationId xmlns:p14="http://schemas.microsoft.com/office/powerpoint/2010/main" val="931413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60C7FEE-110B-4E37-8BA6-614AA5A28359}" type="datetimeFigureOut">
              <a:rPr lang="en-US"/>
              <a:pPr>
                <a:defRPr/>
              </a:pPr>
              <a:t>4/20/2017</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C4FB7E-C3EE-4A20-A7A7-B82D98065760}" type="slidenum">
              <a:rPr lang="en-US" altLang="en-US"/>
              <a:pPr/>
              <a:t>‹#›</a:t>
            </a:fld>
            <a:endParaRPr lang="en-US" altLang="en-US"/>
          </a:p>
        </p:txBody>
      </p:sp>
    </p:spTree>
    <p:extLst>
      <p:ext uri="{BB962C8B-B14F-4D97-AF65-F5344CB8AC3E}">
        <p14:creationId xmlns:p14="http://schemas.microsoft.com/office/powerpoint/2010/main" val="1848875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A36920A-87F4-4BB0-B7A8-8B61180B24E9}" type="datetimeFigureOut">
              <a:rPr lang="en-US"/>
              <a:pPr>
                <a:defRPr/>
              </a:pPr>
              <a:t>4/20/2017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7BB2559-A086-4BE7-A5EA-26D394268E58}" type="slidenum">
              <a:rPr lang="en-US" altLang="en-US"/>
              <a:pPr/>
              <a:t>‹#›</a:t>
            </a:fld>
            <a:endParaRPr lang="en-US" altLang="en-US"/>
          </a:p>
        </p:txBody>
      </p:sp>
    </p:spTree>
    <p:extLst>
      <p:ext uri="{BB962C8B-B14F-4D97-AF65-F5344CB8AC3E}">
        <p14:creationId xmlns:p14="http://schemas.microsoft.com/office/powerpoint/2010/main" val="277324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DC37939-4C1F-46E1-8D8B-F6F6754FE128}" type="datetimeFigureOut">
              <a:rPr lang="en-US"/>
              <a:pPr>
                <a:defRPr/>
              </a:pPr>
              <a:t>4/20/2017</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D652B3B4-2D4B-4609-B571-368CF15D0F25}" type="slidenum">
              <a:rPr lang="en-US" altLang="en-US"/>
              <a:pPr/>
              <a:t>‹#›</a:t>
            </a:fld>
            <a:endParaRPr lang="en-US" altLang="en-US"/>
          </a:p>
        </p:txBody>
      </p:sp>
    </p:spTree>
    <p:extLst>
      <p:ext uri="{BB962C8B-B14F-4D97-AF65-F5344CB8AC3E}">
        <p14:creationId xmlns:p14="http://schemas.microsoft.com/office/powerpoint/2010/main" val="170872640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84434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24742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D8184F5-0D43-4345-9E54-00430BFECECE}" type="datetimeFigureOut">
              <a:rPr lang="en-US"/>
              <a:pPr>
                <a:defRPr/>
              </a:pPr>
              <a:t>4/20/2017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F4684A3F-BBEB-49BA-B660-E6EDB7731332}" type="slidenum">
              <a:rPr lang="en-US" altLang="en-US"/>
              <a:pPr/>
              <a:t>‹#›</a:t>
            </a:fld>
            <a:endParaRPr lang="en-US" altLang="en-US"/>
          </a:p>
        </p:txBody>
      </p:sp>
    </p:spTree>
    <p:extLst>
      <p:ext uri="{BB962C8B-B14F-4D97-AF65-F5344CB8AC3E}">
        <p14:creationId xmlns:p14="http://schemas.microsoft.com/office/powerpoint/2010/main" val="224522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C689F326-E549-4DAD-84A7-237CC680122A}" type="datetimeFigureOut">
              <a:rPr lang="en-US"/>
              <a:pPr>
                <a:defRPr/>
              </a:pPr>
              <a:t>4/20/2017</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12721B96-1923-4A33-82D0-D8CBD0512108}"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01314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13ABE66-3262-48C5-9893-6D19E0DBF819}" type="datetimeFigureOut">
              <a:rPr lang="en-US"/>
              <a:pPr>
                <a:defRPr/>
              </a:pPr>
              <a:t>4/20/2017</a:t>
            </a:fld>
            <a:endParaRPr lang="en-US" dirty="0"/>
          </a:p>
        </p:txBody>
      </p:sp>
      <p:sp>
        <p:nvSpPr>
          <p:cNvPr id="6" name="Slide Number Placeholder 9"/>
          <p:cNvSpPr>
            <a:spLocks noGrp="1"/>
          </p:cNvSpPr>
          <p:nvPr>
            <p:ph type="sldNum" sz="quarter" idx="11"/>
          </p:nvPr>
        </p:nvSpPr>
        <p:spPr/>
        <p:txBody>
          <a:bodyPr/>
          <a:lstStyle>
            <a:lvl1pPr>
              <a:defRPr/>
            </a:lvl1pPr>
          </a:lstStyle>
          <a:p>
            <a:fld id="{BD068CD0-C6BA-4CF8-B8E1-A1ED5056EFA1}"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8788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83ED8276-EFA6-4026-923F-4B986FE1626F}" type="datetimeFigureOut">
              <a:rPr lang="en-US"/>
              <a:pPr>
                <a:defRPr/>
              </a:pPr>
              <a:t>4/20/2017</a:t>
            </a:fld>
            <a:endParaRPr lang="en-US" dirty="0"/>
          </a:p>
        </p:txBody>
      </p:sp>
      <p:sp>
        <p:nvSpPr>
          <p:cNvPr id="8" name="Slide Number Placeholder 11"/>
          <p:cNvSpPr>
            <a:spLocks noGrp="1"/>
          </p:cNvSpPr>
          <p:nvPr>
            <p:ph type="sldNum" sz="quarter" idx="11"/>
          </p:nvPr>
        </p:nvSpPr>
        <p:spPr/>
        <p:txBody>
          <a:bodyPr/>
          <a:lstStyle>
            <a:lvl1pPr>
              <a:defRPr/>
            </a:lvl1pPr>
          </a:lstStyle>
          <a:p>
            <a:fld id="{6832BBF0-7DF0-47D5-8B84-9C48DB416B89}"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09969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A1D4B71-457A-4A87-AD0B-FD5DCF47A62A}" type="datetimeFigureOut">
              <a:rPr lang="en-US"/>
              <a:pPr>
                <a:defRPr/>
              </a:pPr>
              <a:t>4/20/2017</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1DDBA1AD-FF5F-4518-B966-8AB0F76DEB37}" type="slidenum">
              <a:rPr lang="en-US" altLang="en-US"/>
              <a:pPr/>
              <a:t>‹#›</a:t>
            </a:fld>
            <a:endParaRPr lang="en-US" altLang="en-US"/>
          </a:p>
        </p:txBody>
      </p:sp>
    </p:spTree>
    <p:extLst>
      <p:ext uri="{BB962C8B-B14F-4D97-AF65-F5344CB8AC3E}">
        <p14:creationId xmlns:p14="http://schemas.microsoft.com/office/powerpoint/2010/main" val="90959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B03688D-75D2-4B52-863C-A12780425B21}" type="datetimeFigureOut">
              <a:rPr lang="en-US"/>
              <a:pPr>
                <a:defRPr/>
              </a:pPr>
              <a:t>4/20/2017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854081E-DC04-4F5C-9029-E1C604520459}" type="slidenum">
              <a:rPr lang="en-US" altLang="en-US"/>
              <a:pPr/>
              <a:t>‹#›</a:t>
            </a:fld>
            <a:endParaRPr lang="en-US" altLang="en-US"/>
          </a:p>
        </p:txBody>
      </p:sp>
    </p:spTree>
    <p:extLst>
      <p:ext uri="{BB962C8B-B14F-4D97-AF65-F5344CB8AC3E}">
        <p14:creationId xmlns:p14="http://schemas.microsoft.com/office/powerpoint/2010/main" val="192498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0E03455-32A7-4915-AEE3-A6FCBD2B9CCC}" type="datetimeFigureOut">
              <a:rPr lang="en-US"/>
              <a:pPr>
                <a:defRPr/>
              </a:pPr>
              <a:t>4/20/2017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FFD46D72-D8D9-4920-8006-7F73F4A17F03}" type="slidenum">
              <a:rPr lang="en-US" altLang="en-US"/>
              <a:pPr/>
              <a:t>‹#›</a:t>
            </a:fld>
            <a:endParaRPr lang="en-US" altLang="en-US"/>
          </a:p>
        </p:txBody>
      </p:sp>
    </p:spTree>
    <p:extLst>
      <p:ext uri="{BB962C8B-B14F-4D97-AF65-F5344CB8AC3E}">
        <p14:creationId xmlns:p14="http://schemas.microsoft.com/office/powerpoint/2010/main" val="75825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643704C-E83D-44FE-A133-8B9597112666}" type="datetimeFigureOut">
              <a:rPr lang="en-US"/>
              <a:pPr>
                <a:defRPr/>
              </a:pPr>
              <a:t>4/20/2017</a:t>
            </a:fld>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F3B8156F-A9C6-44DE-8451-8CA70EEB53E8}"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0485005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D7506E68-4349-4E18-8578-A42873E72921}" type="datetimeFigureOut">
              <a:rPr lang="en-US"/>
              <a:pPr>
                <a:defRPr/>
              </a:pPr>
              <a:t>4/20/2017</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01A38591-AEB5-43C2-B10F-6DC8E2E60D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9" r:id="rId1"/>
    <p:sldLayoutId id="2147484045" r:id="rId2"/>
    <p:sldLayoutId id="2147484050" r:id="rId3"/>
    <p:sldLayoutId id="2147484051" r:id="rId4"/>
    <p:sldLayoutId id="2147484052" r:id="rId5"/>
    <p:sldLayoutId id="2147484046" r:id="rId6"/>
    <p:sldLayoutId id="2147484053" r:id="rId7"/>
    <p:sldLayoutId id="2147484047" r:id="rId8"/>
    <p:sldLayoutId id="2147484054" r:id="rId9"/>
    <p:sldLayoutId id="2147484048" r:id="rId10"/>
    <p:sldLayoutId id="2147484055" r:id="rId11"/>
    <p:sldLayoutId id="2147484056" r:id="rId12"/>
    <p:sldLayoutId id="2147484057"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0BE40"/>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77F6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Kevin.Pardon@as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asu.summon.serialssolutions.com/#!/search?bookMark=ePnHCXMwjV3BSsQwEC0iuCr-gsxdK5tmmwRvsip-gJ5DmqYi6FpsV_r5zmvSdgUP3lI6SZOB9M0w82bOsguH3OxdP3K46uxX9gz_CnP2KYopCqDK4mY4AgEovTiex3KzmqIBWhpzkq2E0iA06NOsuw8fMJ-gpN0r8eco5jh9B4rsQvpsKJUexQGp27ewZ4mHqWApIbWKZaiNZR3G51u6oy_XvtX0Plc1pkgiOc9eHh-et095alKQewZHlfvCrxsnGbbZ8nYV-y_B61rVwQEMqzr4MsiKUdibKjSuDKpq2AQRpuGbIgwC3pdxXSCCxZ75WN6KEr0zxRodfU0UmHDTph3bQwNeCwv9oa0kEtVYsXZY1o7gukxMmlzWPgTdWWyshsP-RzkGAdQ2VQ0HW77nqVf_n7rsBGSbfTfLbfiMCN2xwPWfAoXtCru2Umq4UuiqY_uhlz8qRbW4" TargetMode="External"/><Relationship Id="rId2" Type="http://schemas.openxmlformats.org/officeDocument/2006/relationships/hyperlink" Target="http://asu.summon.serialssolutions.com/#!/search?bookMark=ePnHCXMwTV3LbsIwEIwQBx7iG_APpNgOOHZvVQuiSD2Ve-TN2ggJBdS0h_59dxNDc4sceZQosXdtz8zOsoVnbnbz3Wm4MOvI5lwNZ3X4eNs_fSptdClHXc0T-ki05h4PridpFjVsxD7NMFHv_l0qRLgTHwRldeI83De7_Ka7AUUvIxTDru2zeGnEQEBGaC29wDw77rbH132eyg_k6HjzrnTBWIiltxaLNVBgVBAp448aZCyiD8rTgl3iugYZHNYU-Z30jjIGwA3wSfZ7D8s8t-rWm0dUbOfcNVy_TlX6OyoVamOit1ArNg53gCEQvgZ-AKuRsJY9FmtVftoHGgVXRyNsUxZ_DYdywA" TargetMode="External"/><Relationship Id="rId1" Type="http://schemas.openxmlformats.org/officeDocument/2006/relationships/slideLayout" Target="../slideLayouts/slideLayout12.xml"/><Relationship Id="rId6" Type="http://schemas.openxmlformats.org/officeDocument/2006/relationships/hyperlink" Target="http://asu.summon.serialssolutions.com/#!/search?bookMark=ePnHCXMwjV1NT8QgEG2MiV_Zv6DctaYLFKjxYjaa9bpxz4TS4m01tibdf--8Qrtr4sGkB1Ie0GnpDBOYN5fZwuFs9q4fY7ia7NfpGVKFOfkUfCKKNNLcDycIAEoVp3NZyPNpN0ALY87A7imx6Wcuss0T6_djDoE9-wgsEXc-MLejK3J54P5Spiqg247qGuaS1G3DYo7mUce03VW2fXl-W63zlIMgfweRPOkCWvPXnoei9PQ_cHoEV9ROSNXoygdPDiTnwdc0t5UpXQBbe2idVpUunQ5gI7yO_ULhW8ya_st5ZH9U5PoU8gCIBtB-RpYJO0lLABMBx4ZxhkGlKTDCSJgevkrM3oho76np7f-bEvouohEQ893NOG47bnECTMmK3DMhuO0HdH7zJ1yQE4RVFkR7TMNDwx0kO_I79NLis-N9VHacD3aw69cNFcQPZI6oeQ" TargetMode="External"/><Relationship Id="rId5" Type="http://schemas.openxmlformats.org/officeDocument/2006/relationships/hyperlink" Target="http://asu.summon.serialssolutions.com/#!/search?bookMark=ePnHCXMwjV1LS8QwEA4i-Fj8CzLoUSttkk1S8ba4rFfRc0j6uAi60Ar9-c4003ZXPHgb6HRoQh4zab7vuxRXge5mf_YjhqsWR7dncCnMsKaQ02EGVicPwwkBgPjB6WwrfT79DbDKuTPSz3FFXkp3IT6wD4HYsBvAehsSoBC-WmC2UWoTMJStBla8AT4XgY5nIaAvMH0p0EWrRwiwEChDAo-sxPv2-W2zy1icINtjFl_iKlJGzJ5wDtjWVjgLVHTGNGhVbSBGGBVMlK2uQxOraJsYC0lUNKHOddFoklO4SXGnLcDz6OlIGrIwDnMTdLpmp3F39PtEQeGnrkCH219RQqQzkqo_DnOXvA731jlYIr3BXEDno7kS7v_eG6YSJwh9v3wvYWq-u_klTeqFRpI02f2fDtJ30mM9Yp0mxsK1Nr4fKN4TfwqtkUvzDyoXW3gaONTatR9HlB_87uUVDfUDP3fAag" TargetMode="External"/><Relationship Id="rId4" Type="http://schemas.openxmlformats.org/officeDocument/2006/relationships/hyperlink" Target="http://asu.summon.serialssolutions.com/#!/search?bookMark=ePnHCXMwjV1RS8MwEC4iOB3-Bb1HxVWbJk1T30ZRFPRNn480WRV0m2wV9MH_7l3SzQ0UfCvJl6OkIXfXu_vuIDm0nJs960INl08iUaIw-kKoMk81m3QmVXKHy376gd2N58EqBsBkTHvJgFZKQ1ftfvI1Bi7VoCsdYl0HzFvoOXGeYT6DkIUdk64Xn0CeOISQ8yxQaMMqWA0n9fj-NEzTe8KUjNQwZy_hjv-ZkvjGupcRTINPD2Q8cgLrMHm8vnqob9K-SUHa5LoSqc28ap1ovRPk7vk8m1RSO-mdEg0pU-OVr0ru7VWKwurSt6qhu87yb4RCM_PLMLmNcjkdDt8ixwQy63MYmC-esD9E6NSEDI7GZIWbkGOjbFUWRat067RU0jUkaxxlbdbuv24J3Z6hHUPeeeSdR4OKGwgfRRmsoZCPOSEdMtF7Rc4J93U6j4CVHl_LDw6F0X9KjCr-B95_WQKYCNhU_WsYX9rcIYgLiuhY1D13Odfsd7T07P9LCX0c0XyO3pdrHFmhHIlX3Dpt9Csix2WOGZJ7pypCkuWD3UcnvwFcSuH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362200" y="6049963"/>
            <a:ext cx="6705600" cy="685800"/>
          </a:xfrm>
        </p:spPr>
        <p:txBody>
          <a:bodyPr/>
          <a:lstStyle/>
          <a:p>
            <a:pPr eaLnBrk="1" hangingPunct="1"/>
            <a:endParaRPr lang="en-US" altLang="en-US" dirty="0" smtClean="0"/>
          </a:p>
        </p:txBody>
      </p:sp>
      <p:sp>
        <p:nvSpPr>
          <p:cNvPr id="6" name="TextBox 5"/>
          <p:cNvSpPr txBox="1"/>
          <p:nvPr/>
        </p:nvSpPr>
        <p:spPr>
          <a:xfrm>
            <a:off x="1916113" y="3505200"/>
            <a:ext cx="5562600" cy="1077218"/>
          </a:xfrm>
          <a:prstGeom prst="rect">
            <a:avLst/>
          </a:prstGeom>
          <a:noFill/>
        </p:spPr>
        <p:txBody>
          <a:bodyPr>
            <a:spAutoFit/>
          </a:bodyPr>
          <a:lstStyle/>
          <a:p>
            <a:pPr algn="ctr" fontAlgn="auto">
              <a:spcBef>
                <a:spcPts val="0"/>
              </a:spcBef>
              <a:spcAft>
                <a:spcPts val="0"/>
              </a:spcAft>
              <a:defRPr/>
            </a:pPr>
            <a:r>
              <a:rPr lang="en-US" sz="3200" dirty="0" smtClean="0">
                <a:solidFill>
                  <a:schemeClr val="accent5">
                    <a:lumMod val="75000"/>
                  </a:schemeClr>
                </a:solidFill>
                <a:latin typeface="+mn-lt"/>
                <a:cs typeface="+mn-cs"/>
              </a:rPr>
              <a:t>Janice Hermer &amp; Kevin Pardon</a:t>
            </a:r>
            <a:endParaRPr lang="en-US" sz="3200" dirty="0">
              <a:solidFill>
                <a:schemeClr val="accent5">
                  <a:lumMod val="75000"/>
                </a:schemeClr>
              </a:solidFill>
              <a:latin typeface="+mn-lt"/>
              <a:cs typeface="+mn-cs"/>
            </a:endParaRPr>
          </a:p>
          <a:p>
            <a:pPr algn="ctr" fontAlgn="auto">
              <a:spcBef>
                <a:spcPts val="0"/>
              </a:spcBef>
              <a:spcAft>
                <a:spcPts val="0"/>
              </a:spcAft>
              <a:defRPr/>
            </a:pPr>
            <a:r>
              <a:rPr lang="en-US" sz="3200" dirty="0" smtClean="0">
                <a:solidFill>
                  <a:schemeClr val="accent5">
                    <a:lumMod val="75000"/>
                  </a:schemeClr>
                </a:solidFill>
                <a:latin typeface="+mn-lt"/>
                <a:cs typeface="+mn-cs"/>
              </a:rPr>
              <a:t>ASU Library</a:t>
            </a:r>
            <a:endParaRPr lang="en-US" sz="3200" dirty="0">
              <a:solidFill>
                <a:schemeClr val="accent5">
                  <a:lumMod val="75000"/>
                </a:schemeClr>
              </a:solidFill>
              <a:latin typeface="+mn-lt"/>
              <a:cs typeface="+mn-cs"/>
            </a:endParaRPr>
          </a:p>
        </p:txBody>
      </p:sp>
      <p:sp>
        <p:nvSpPr>
          <p:cNvPr id="9220" name="TextBox 7"/>
          <p:cNvSpPr txBox="1">
            <a:spLocks noChangeArrowheads="1"/>
          </p:cNvSpPr>
          <p:nvPr/>
        </p:nvSpPr>
        <p:spPr bwMode="auto">
          <a:xfrm>
            <a:off x="925513" y="1828800"/>
            <a:ext cx="754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eaLnBrk="0" hangingPunct="0">
              <a:spcBef>
                <a:spcPts val="400"/>
              </a:spcBef>
              <a:buClr>
                <a:srgbClr val="D0BE40"/>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ts val="400"/>
              </a:spcBef>
              <a:buClr>
                <a:srgbClr val="877F6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877F6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877F6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877F6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877F6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5400" dirty="0" smtClean="0">
                <a:solidFill>
                  <a:schemeClr val="bg1"/>
                </a:solidFill>
              </a:rPr>
              <a:t>Identifying Gaps in the Literature</a:t>
            </a:r>
            <a:endParaRPr lang="en-US" altLang="en-US"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35306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Scoping </a:t>
            </a:r>
            <a:r>
              <a:rPr lang="en" dirty="0" smtClean="0">
                <a:solidFill>
                  <a:schemeClr val="bg2"/>
                </a:solidFill>
              </a:rPr>
              <a:t>Review</a:t>
            </a:r>
            <a:endParaRPr lang="en" dirty="0">
              <a:solidFill>
                <a:schemeClr val="bg2"/>
              </a:solidFill>
            </a:endParaRPr>
          </a:p>
          <a:p>
            <a:endParaRPr dirty="0"/>
          </a:p>
        </p:txBody>
      </p:sp>
      <p:sp>
        <p:nvSpPr>
          <p:cNvPr id="113" name="Shape 113"/>
          <p:cNvSpPr txBox="1">
            <a:spLocks noGrp="1"/>
          </p:cNvSpPr>
          <p:nvPr>
            <p:ph type="body" idx="1"/>
          </p:nvPr>
        </p:nvSpPr>
        <p:spPr>
          <a:xfrm>
            <a:off x="407276" y="1524000"/>
            <a:ext cx="8520600" cy="3416400"/>
          </a:xfrm>
          <a:prstGeom prst="rect">
            <a:avLst/>
          </a:prstGeom>
        </p:spPr>
        <p:txBody>
          <a:bodyPr vert="horz" wrap="square" lIns="91425" tIns="91425" rIns="91425" bIns="91425" numCol="1" anchor="t" anchorCtr="0" compatLnSpc="1">
            <a:prstTxWarp prst="textNoShape">
              <a:avLst/>
            </a:prstTxWarp>
            <a:noAutofit/>
          </a:bodyPr>
          <a:lstStyle/>
          <a:p>
            <a:pPr>
              <a:buNone/>
            </a:pPr>
            <a:r>
              <a:rPr lang="en" dirty="0"/>
              <a:t>...are exploratory projects that systematically map the literature on a topic, identifying key concepts, theories and sources of evidence. SR aim to address broader, more complex, and exploratory research questions…[as opposed to] systematic reviews which are designed to answer precisely defined, narrow </a:t>
            </a:r>
            <a:r>
              <a:rPr lang="en" dirty="0" smtClean="0"/>
              <a:t>questions…</a:t>
            </a:r>
          </a:p>
          <a:p>
            <a:pPr>
              <a:buNone/>
            </a:pPr>
            <a:endParaRPr lang="en" sz="1200" dirty="0"/>
          </a:p>
          <a:p>
            <a:pPr>
              <a:buNone/>
            </a:pPr>
            <a:endParaRPr lang="en" sz="1200" dirty="0" smtClean="0"/>
          </a:p>
          <a:p>
            <a:pPr>
              <a:buNone/>
            </a:pPr>
            <a:endParaRPr lang="en" sz="1200" dirty="0"/>
          </a:p>
          <a:p>
            <a:pPr>
              <a:buNone/>
            </a:pPr>
            <a:endParaRPr lang="en" sz="1200" dirty="0" smtClean="0"/>
          </a:p>
          <a:p>
            <a:pPr>
              <a:buNone/>
            </a:pPr>
            <a:endParaRPr lang="en" sz="1200" dirty="0"/>
          </a:p>
          <a:p>
            <a:pPr>
              <a:buNone/>
            </a:pPr>
            <a:endParaRPr lang="en" sz="1200" dirty="0" smtClean="0"/>
          </a:p>
          <a:p>
            <a:pPr>
              <a:buNone/>
            </a:pPr>
            <a:endParaRPr lang="en" sz="1200" dirty="0"/>
          </a:p>
          <a:p>
            <a:pPr>
              <a:buNone/>
            </a:pPr>
            <a:endParaRPr lang="en" sz="1200" dirty="0" smtClean="0"/>
          </a:p>
          <a:p>
            <a:pPr>
              <a:buNone/>
            </a:pPr>
            <a:endParaRPr lang="en" sz="1200" dirty="0"/>
          </a:p>
          <a:p>
            <a:pPr>
              <a:buNone/>
            </a:pPr>
            <a:endParaRPr lang="en" sz="1200" dirty="0" smtClean="0"/>
          </a:p>
          <a:p>
            <a:pPr>
              <a:buNone/>
            </a:pPr>
            <a:r>
              <a:rPr lang="en" sz="1200" dirty="0" smtClean="0"/>
              <a:t>Source: http://hlwiki.slais.ubc.ca/index.php/Scoping_reviews</a:t>
            </a:r>
            <a:endParaRPr lang="en" sz="1200" dirty="0"/>
          </a:p>
        </p:txBody>
      </p:sp>
    </p:spTree>
    <p:extLst>
      <p:ext uri="{BB962C8B-B14F-4D97-AF65-F5344CB8AC3E}">
        <p14:creationId xmlns:p14="http://schemas.microsoft.com/office/powerpoint/2010/main" val="2756012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35306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Scoping </a:t>
            </a:r>
            <a:r>
              <a:rPr lang="en" dirty="0" smtClean="0">
                <a:solidFill>
                  <a:schemeClr val="bg2"/>
                </a:solidFill>
              </a:rPr>
              <a:t>Review</a:t>
            </a:r>
            <a:endParaRPr lang="en" dirty="0">
              <a:solidFill>
                <a:schemeClr val="bg2"/>
              </a:solidFill>
            </a:endParaRPr>
          </a:p>
          <a:p>
            <a:endParaRPr dirty="0"/>
          </a:p>
        </p:txBody>
      </p:sp>
      <p:sp>
        <p:nvSpPr>
          <p:cNvPr id="113" name="Shape 113"/>
          <p:cNvSpPr txBox="1">
            <a:spLocks noGrp="1"/>
          </p:cNvSpPr>
          <p:nvPr>
            <p:ph type="body" idx="1"/>
          </p:nvPr>
        </p:nvSpPr>
        <p:spPr>
          <a:xfrm>
            <a:off x="407276" y="1524000"/>
            <a:ext cx="8520600" cy="3416400"/>
          </a:xfrm>
          <a:prstGeom prst="rect">
            <a:avLst/>
          </a:prstGeom>
        </p:spPr>
        <p:txBody>
          <a:bodyPr vert="horz" wrap="square" lIns="91425" tIns="91425" rIns="91425" bIns="91425" numCol="1" anchor="t" anchorCtr="0" compatLnSpc="1">
            <a:prstTxWarp prst="textNoShape">
              <a:avLst/>
            </a:prstTxWarp>
            <a:noAutofit/>
          </a:bodyPr>
          <a:lstStyle/>
          <a:p>
            <a:pPr>
              <a:buNone/>
            </a:pPr>
            <a:r>
              <a:rPr lang="en" dirty="0" smtClean="0"/>
              <a:t>Scoping </a:t>
            </a:r>
            <a:r>
              <a:rPr lang="en" dirty="0"/>
              <a:t>Reviews are commonly used to better understand phenomena and to evaluate where research on the topic has or has not been completed. Scoping Reviews are often a first step in conducting a Systematic Review</a:t>
            </a:r>
            <a:r>
              <a:rPr lang="en" dirty="0" smtClean="0"/>
              <a:t>…</a:t>
            </a:r>
          </a:p>
          <a:p>
            <a:pPr>
              <a:buNone/>
            </a:pPr>
            <a:endParaRPr lang="en" dirty="0"/>
          </a:p>
          <a:p>
            <a:pPr>
              <a:buNone/>
            </a:pPr>
            <a:endParaRPr lang="en" dirty="0" smtClean="0"/>
          </a:p>
          <a:p>
            <a:pPr>
              <a:buNone/>
            </a:pPr>
            <a:endParaRPr lang="en" dirty="0"/>
          </a:p>
          <a:p>
            <a:pPr>
              <a:buNone/>
            </a:pPr>
            <a:endParaRPr lang="en" dirty="0" smtClean="0"/>
          </a:p>
          <a:p>
            <a:pPr>
              <a:buNone/>
            </a:pPr>
            <a:endParaRPr lang="en" dirty="0"/>
          </a:p>
          <a:p>
            <a:pPr>
              <a:buNone/>
            </a:pPr>
            <a:endParaRPr lang="en" dirty="0" smtClean="0"/>
          </a:p>
          <a:p>
            <a:pPr>
              <a:buNone/>
            </a:pPr>
            <a:r>
              <a:rPr lang="en" sz="1200" dirty="0" smtClean="0"/>
              <a:t>Source: http://hlwiki.slais.ubc.ca/index.php/Scoping_reviews</a:t>
            </a:r>
            <a:endParaRPr lang="en" sz="1200" dirty="0"/>
          </a:p>
        </p:txBody>
      </p:sp>
      <p:pic>
        <p:nvPicPr>
          <p:cNvPr id="5" name="Shape 114" descr="Overlapping_in_scope.svg.png"/>
          <p:cNvPicPr preferRelativeResize="0"/>
          <p:nvPr/>
        </p:nvPicPr>
        <p:blipFill>
          <a:blip r:embed="rId3">
            <a:alphaModFix/>
          </a:blip>
          <a:stretch>
            <a:fillRect/>
          </a:stretch>
        </p:blipFill>
        <p:spPr>
          <a:xfrm>
            <a:off x="5867400" y="4343400"/>
            <a:ext cx="2286000" cy="1738460"/>
          </a:xfrm>
          <a:prstGeom prst="rect">
            <a:avLst/>
          </a:prstGeom>
          <a:noFill/>
          <a:ln>
            <a:noFill/>
          </a:ln>
        </p:spPr>
      </p:pic>
    </p:spTree>
    <p:extLst>
      <p:ext uri="{BB962C8B-B14F-4D97-AF65-F5344CB8AC3E}">
        <p14:creationId xmlns:p14="http://schemas.microsoft.com/office/powerpoint/2010/main" val="4213377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1000" y="4572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sz="3300" dirty="0" smtClean="0"/>
              <a:t>                 	  </a:t>
            </a:r>
            <a:r>
              <a:rPr lang="en" sz="3300" dirty="0" smtClean="0">
                <a:solidFill>
                  <a:srgbClr val="980000"/>
                </a:solidFill>
              </a:rPr>
              <a:t>Scoping </a:t>
            </a:r>
            <a:r>
              <a:rPr lang="en" sz="3300" dirty="0">
                <a:solidFill>
                  <a:srgbClr val="980000"/>
                </a:solidFill>
              </a:rPr>
              <a:t>Review</a:t>
            </a:r>
            <a:r>
              <a:rPr lang="en" sz="3300" dirty="0"/>
              <a:t> vs </a:t>
            </a:r>
            <a:r>
              <a:rPr lang="en" sz="3300" dirty="0">
                <a:solidFill>
                  <a:srgbClr val="0B5394"/>
                </a:solidFill>
              </a:rPr>
              <a:t>Systematic Review</a:t>
            </a:r>
          </a:p>
        </p:txBody>
      </p:sp>
      <p:sp>
        <p:nvSpPr>
          <p:cNvPr id="120" name="Shape 120"/>
          <p:cNvSpPr txBox="1">
            <a:spLocks noGrp="1"/>
          </p:cNvSpPr>
          <p:nvPr>
            <p:ph type="body" idx="2"/>
          </p:nvPr>
        </p:nvSpPr>
        <p:spPr>
          <a:xfrm>
            <a:off x="251375" y="2009725"/>
            <a:ext cx="8580900" cy="3416400"/>
          </a:xfrm>
          <a:prstGeom prst="rect">
            <a:avLst/>
          </a:prstGeom>
        </p:spPr>
        <p:txBody>
          <a:bodyPr vert="horz" wrap="square" lIns="91425" tIns="91425" rIns="91425" bIns="91425" numCol="1" anchor="t" anchorCtr="0" compatLnSpc="1">
            <a:prstTxWarp prst="textNoShape">
              <a:avLst/>
            </a:prstTxWarp>
            <a:noAutofit/>
          </a:bodyPr>
          <a:lstStyle/>
          <a:p>
            <a:pPr>
              <a:buNone/>
            </a:pPr>
            <a:r>
              <a:rPr lang="en" sz="2400" dirty="0">
                <a:solidFill>
                  <a:srgbClr val="000000"/>
                </a:solidFill>
              </a:rPr>
              <a:t>Study </a:t>
            </a:r>
            <a:r>
              <a:rPr lang="en" sz="2400" dirty="0" smtClean="0">
                <a:solidFill>
                  <a:srgbClr val="000000"/>
                </a:solidFill>
              </a:rPr>
              <a:t>question	    </a:t>
            </a:r>
            <a:r>
              <a:rPr lang="en" sz="2400" dirty="0" smtClean="0">
                <a:solidFill>
                  <a:srgbClr val="980000"/>
                </a:solidFill>
              </a:rPr>
              <a:t>Often </a:t>
            </a:r>
            <a:r>
              <a:rPr lang="en" sz="2400" dirty="0">
                <a:solidFill>
                  <a:srgbClr val="980000"/>
                </a:solidFill>
              </a:rPr>
              <a:t>Broad	</a:t>
            </a:r>
            <a:r>
              <a:rPr lang="en" sz="2400" dirty="0"/>
              <a:t>	 </a:t>
            </a:r>
            <a:r>
              <a:rPr lang="en" sz="2400" dirty="0" smtClean="0"/>
              <a:t>       </a:t>
            </a:r>
            <a:r>
              <a:rPr lang="en" sz="2400" dirty="0" smtClean="0">
                <a:solidFill>
                  <a:srgbClr val="0B5394"/>
                </a:solidFill>
              </a:rPr>
              <a:t>Focused</a:t>
            </a:r>
          </a:p>
          <a:p>
            <a:pPr>
              <a:buNone/>
            </a:pPr>
            <a:endParaRPr lang="en" sz="2400" dirty="0">
              <a:solidFill>
                <a:srgbClr val="0B5394"/>
              </a:solidFill>
            </a:endParaRPr>
          </a:p>
          <a:p>
            <a:pPr>
              <a:buNone/>
            </a:pPr>
            <a:r>
              <a:rPr lang="en" sz="2400" dirty="0" smtClean="0">
                <a:solidFill>
                  <a:srgbClr val="000000"/>
                </a:solidFill>
              </a:rPr>
              <a:t>Search Strategy  </a:t>
            </a:r>
            <a:r>
              <a:rPr lang="en" sz="2400" dirty="0" smtClean="0">
                <a:solidFill>
                  <a:srgbClr val="980000"/>
                </a:solidFill>
              </a:rPr>
              <a:t>Systematic </a:t>
            </a:r>
            <a:r>
              <a:rPr lang="en" sz="2400" dirty="0">
                <a:solidFill>
                  <a:srgbClr val="980000"/>
                </a:solidFill>
              </a:rPr>
              <a:t>&amp; </a:t>
            </a:r>
            <a:r>
              <a:rPr lang="en" sz="2400" dirty="0" smtClean="0">
                <a:solidFill>
                  <a:srgbClr val="980000"/>
                </a:solidFill>
              </a:rPr>
              <a:t>transparent </a:t>
            </a:r>
            <a:r>
              <a:rPr lang="en" sz="2400" dirty="0" smtClean="0">
                <a:solidFill>
                  <a:srgbClr val="0B5394"/>
                </a:solidFill>
              </a:rPr>
              <a:t>Systematic &amp; transparent</a:t>
            </a:r>
          </a:p>
          <a:p>
            <a:pPr>
              <a:buNone/>
            </a:pPr>
            <a:endParaRPr lang="en" sz="2400" dirty="0">
              <a:solidFill>
                <a:srgbClr val="0B5394"/>
              </a:solidFill>
            </a:endParaRPr>
          </a:p>
          <a:p>
            <a:pPr>
              <a:buNone/>
            </a:pPr>
            <a:r>
              <a:rPr lang="en" sz="2400" dirty="0">
                <a:solidFill>
                  <a:srgbClr val="000000"/>
                </a:solidFill>
              </a:rPr>
              <a:t>Inclusion/exclusion </a:t>
            </a:r>
            <a:r>
              <a:rPr lang="en" sz="2400" dirty="0" smtClean="0">
                <a:solidFill>
                  <a:srgbClr val="000000"/>
                </a:solidFill>
              </a:rPr>
              <a:t>	       </a:t>
            </a:r>
            <a:r>
              <a:rPr lang="en" sz="2400" dirty="0" smtClean="0">
                <a:solidFill>
                  <a:srgbClr val="980000"/>
                </a:solidFill>
              </a:rPr>
              <a:t>Flexible</a:t>
            </a:r>
            <a:r>
              <a:rPr lang="en" sz="2400" dirty="0"/>
              <a:t>	</a:t>
            </a:r>
            <a:r>
              <a:rPr lang="en" sz="2400" dirty="0" smtClean="0"/>
              <a:t>	  </a:t>
            </a:r>
            <a:r>
              <a:rPr lang="en" sz="2400" dirty="0" smtClean="0">
                <a:solidFill>
                  <a:srgbClr val="0B5394"/>
                </a:solidFill>
              </a:rPr>
              <a:t>Defined </a:t>
            </a:r>
            <a:r>
              <a:rPr lang="en" sz="2400" dirty="0">
                <a:solidFill>
                  <a:srgbClr val="0B5394"/>
                </a:solidFill>
              </a:rPr>
              <a:t>a </a:t>
            </a:r>
            <a:r>
              <a:rPr lang="en" sz="2400" dirty="0" smtClean="0">
                <a:solidFill>
                  <a:srgbClr val="0B5394"/>
                </a:solidFill>
              </a:rPr>
              <a:t>priori</a:t>
            </a:r>
          </a:p>
          <a:p>
            <a:pPr>
              <a:buNone/>
            </a:pPr>
            <a:r>
              <a:rPr lang="en" sz="2400" dirty="0" smtClean="0">
                <a:solidFill>
                  <a:srgbClr val="0B5394"/>
                </a:solidFill>
              </a:rPr>
              <a:t>	    </a:t>
            </a:r>
            <a:r>
              <a:rPr lang="en" sz="2400" dirty="0" smtClean="0">
                <a:solidFill>
                  <a:schemeClr val="bg2"/>
                </a:solidFill>
              </a:rPr>
              <a:t>criteria</a:t>
            </a:r>
          </a:p>
          <a:p>
            <a:pPr>
              <a:buNone/>
            </a:pPr>
            <a:endParaRPr lang="en" sz="2400" dirty="0">
              <a:solidFill>
                <a:schemeClr val="bg2"/>
              </a:solidFill>
            </a:endParaRPr>
          </a:p>
          <a:p>
            <a:pPr>
              <a:buNone/>
            </a:pPr>
            <a:r>
              <a:rPr lang="en" sz="2400" dirty="0" smtClean="0">
                <a:solidFill>
                  <a:srgbClr val="000000"/>
                </a:solidFill>
              </a:rPr>
              <a:t>Study </a:t>
            </a:r>
            <a:r>
              <a:rPr lang="en" sz="2400" dirty="0">
                <a:solidFill>
                  <a:srgbClr val="000000"/>
                </a:solidFill>
              </a:rPr>
              <a:t>appraisal</a:t>
            </a:r>
            <a:r>
              <a:rPr lang="en" sz="2400" dirty="0"/>
              <a:t>	</a:t>
            </a:r>
            <a:r>
              <a:rPr lang="en" sz="2400" dirty="0" smtClean="0"/>
              <a:t>     </a:t>
            </a:r>
            <a:r>
              <a:rPr lang="en" sz="2400" dirty="0" smtClean="0">
                <a:solidFill>
                  <a:srgbClr val="980000"/>
                </a:solidFill>
              </a:rPr>
              <a:t>None/minor</a:t>
            </a:r>
            <a:r>
              <a:rPr lang="en" sz="2400" dirty="0"/>
              <a:t>	</a:t>
            </a:r>
            <a:r>
              <a:rPr lang="en" sz="2400" dirty="0" smtClean="0"/>
              <a:t>	</a:t>
            </a:r>
            <a:r>
              <a:rPr lang="en" sz="2400" dirty="0" smtClean="0">
                <a:solidFill>
                  <a:srgbClr val="0B5394"/>
                </a:solidFill>
              </a:rPr>
              <a:t>Yes</a:t>
            </a:r>
          </a:p>
          <a:p>
            <a:pPr>
              <a:buNone/>
            </a:pPr>
            <a:endParaRPr lang="en" sz="2400" dirty="0">
              <a:solidFill>
                <a:srgbClr val="0B5394"/>
              </a:solidFill>
            </a:endParaRPr>
          </a:p>
          <a:p>
            <a:pPr>
              <a:buNone/>
            </a:pPr>
            <a:r>
              <a:rPr lang="en" sz="2400" dirty="0">
                <a:solidFill>
                  <a:srgbClr val="000000"/>
                </a:solidFill>
              </a:rPr>
              <a:t>Synthesis</a:t>
            </a:r>
            <a:r>
              <a:rPr lang="en" sz="2400" dirty="0"/>
              <a:t>		</a:t>
            </a:r>
            <a:r>
              <a:rPr lang="en" sz="2400" dirty="0" smtClean="0">
                <a:solidFill>
                  <a:srgbClr val="980000"/>
                </a:solidFill>
              </a:rPr>
              <a:t>Typically </a:t>
            </a:r>
            <a:r>
              <a:rPr lang="en" sz="2400" dirty="0">
                <a:solidFill>
                  <a:srgbClr val="980000"/>
                </a:solidFill>
              </a:rPr>
              <a:t>qualitative</a:t>
            </a:r>
            <a:r>
              <a:rPr lang="en" sz="2400" dirty="0"/>
              <a:t>	</a:t>
            </a:r>
            <a:r>
              <a:rPr lang="en" sz="2400" dirty="0" smtClean="0"/>
              <a:t> </a:t>
            </a:r>
            <a:r>
              <a:rPr lang="en" sz="2400" dirty="0" smtClean="0">
                <a:solidFill>
                  <a:srgbClr val="0B5394"/>
                </a:solidFill>
              </a:rPr>
              <a:t>Often </a:t>
            </a:r>
            <a:r>
              <a:rPr lang="en" sz="2400" dirty="0">
                <a:solidFill>
                  <a:srgbClr val="0B5394"/>
                </a:solidFill>
              </a:rPr>
              <a:t>quantitative</a:t>
            </a:r>
          </a:p>
          <a:p>
            <a:pPr>
              <a:buNone/>
            </a:pPr>
            <a:endParaRPr lang="en-US" sz="1800" dirty="0" smtClean="0">
              <a:solidFill>
                <a:srgbClr val="0B5394"/>
              </a:solidFill>
            </a:endParaRPr>
          </a:p>
          <a:p>
            <a:pPr>
              <a:buNone/>
            </a:pPr>
            <a:endParaRPr lang="en-US" sz="1800" dirty="0">
              <a:solidFill>
                <a:srgbClr val="0B5394"/>
              </a:solidFill>
            </a:endParaRPr>
          </a:p>
          <a:p>
            <a:pPr>
              <a:buNone/>
            </a:pPr>
            <a:endParaRPr lang="en-US" sz="1800" dirty="0" smtClean="0">
              <a:solidFill>
                <a:srgbClr val="0B5394"/>
              </a:solidFill>
            </a:endParaRPr>
          </a:p>
          <a:p>
            <a:pPr>
              <a:buNone/>
            </a:pPr>
            <a:endParaRPr lang="en-US" sz="1800" dirty="0">
              <a:solidFill>
                <a:srgbClr val="0B5394"/>
              </a:solidFill>
            </a:endParaRPr>
          </a:p>
          <a:p>
            <a:pPr>
              <a:buNone/>
            </a:pPr>
            <a:endParaRPr lang="en-US" sz="1800" dirty="0" smtClean="0">
              <a:solidFill>
                <a:srgbClr val="0B5394"/>
              </a:solidFill>
            </a:endParaRPr>
          </a:p>
          <a:p>
            <a:pPr>
              <a:buNone/>
            </a:pPr>
            <a:endParaRPr lang="en-US" sz="1800" dirty="0">
              <a:solidFill>
                <a:srgbClr val="0B5394"/>
              </a:solidFill>
            </a:endParaRPr>
          </a:p>
          <a:p>
            <a:pPr>
              <a:buNone/>
            </a:pPr>
            <a:endParaRPr lang="en-US" sz="1800" dirty="0" smtClean="0">
              <a:solidFill>
                <a:srgbClr val="0B5394"/>
              </a:solidFill>
            </a:endParaRPr>
          </a:p>
          <a:p>
            <a:pPr>
              <a:buNone/>
            </a:pPr>
            <a:endParaRPr lang="en-US" sz="1800" dirty="0">
              <a:solidFill>
                <a:srgbClr val="0B5394"/>
              </a:solidFill>
            </a:endParaRPr>
          </a:p>
          <a:p>
            <a:pPr>
              <a:buNone/>
            </a:pPr>
            <a:endParaRPr lang="en-US" sz="1800" dirty="0" smtClean="0">
              <a:solidFill>
                <a:srgbClr val="0B5394"/>
              </a:solidFill>
            </a:endParaRPr>
          </a:p>
          <a:p>
            <a:pPr>
              <a:buNone/>
            </a:pPr>
            <a:endParaRPr sz="1800" dirty="0">
              <a:solidFill>
                <a:srgbClr val="0B5394"/>
              </a:solidFill>
            </a:endParaRPr>
          </a:p>
          <a:p>
            <a:pPr>
              <a:buNone/>
            </a:pPr>
            <a:r>
              <a:rPr lang="en" sz="1200" dirty="0">
                <a:solidFill>
                  <a:srgbClr val="000000"/>
                </a:solidFill>
              </a:rPr>
              <a:t>Source: http://hlwiki.slais.ubc.ca/index.php/Scoping_reviews</a:t>
            </a:r>
          </a:p>
        </p:txBody>
      </p:sp>
    </p:spTree>
    <p:extLst>
      <p:ext uri="{BB962C8B-B14F-4D97-AF65-F5344CB8AC3E}">
        <p14:creationId xmlns:p14="http://schemas.microsoft.com/office/powerpoint/2010/main" val="602788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4328" y="4572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smtClean="0">
                <a:solidFill>
                  <a:schemeClr val="bg2"/>
                </a:solidFill>
              </a:rPr>
              <a:t>Identify Research Interests</a:t>
            </a:r>
            <a:endParaRPr lang="en" dirty="0">
              <a:solidFill>
                <a:schemeClr val="bg2"/>
              </a:solidFill>
            </a:endParaRPr>
          </a:p>
        </p:txBody>
      </p:sp>
      <p:sp>
        <p:nvSpPr>
          <p:cNvPr id="126" name="Shape 126"/>
          <p:cNvSpPr txBox="1">
            <a:spLocks noGrp="1"/>
          </p:cNvSpPr>
          <p:nvPr>
            <p:ph type="body" idx="1"/>
          </p:nvPr>
        </p:nvSpPr>
        <p:spPr>
          <a:xfrm>
            <a:off x="311700" y="2009725"/>
            <a:ext cx="6620400" cy="2428800"/>
          </a:xfrm>
          <a:prstGeom prst="rect">
            <a:avLst/>
          </a:prstGeom>
        </p:spPr>
        <p:txBody>
          <a:bodyPr vert="horz" wrap="square" lIns="91425" tIns="91425" rIns="91425" bIns="91425" numCol="1" anchor="t" anchorCtr="0" compatLnSpc="1">
            <a:prstTxWarp prst="textNoShape">
              <a:avLst/>
            </a:prstTxWarp>
            <a:noAutofit/>
          </a:bodyPr>
          <a:lstStyle/>
          <a:p>
            <a:pPr marL="914400" lvl="1" indent="-228600"/>
            <a:r>
              <a:rPr lang="en"/>
              <a:t>Developing a clear question</a:t>
            </a:r>
          </a:p>
        </p:txBody>
      </p:sp>
      <p:pic>
        <p:nvPicPr>
          <p:cNvPr id="127" name="Shape 127" descr="researech word cloud.jpg"/>
          <p:cNvPicPr preferRelativeResize="0"/>
          <p:nvPr/>
        </p:nvPicPr>
        <p:blipFill>
          <a:blip r:embed="rId3">
            <a:alphaModFix/>
          </a:blip>
          <a:stretch>
            <a:fillRect/>
          </a:stretch>
        </p:blipFill>
        <p:spPr>
          <a:xfrm>
            <a:off x="1828800" y="3200400"/>
            <a:ext cx="5791200" cy="2871875"/>
          </a:xfrm>
          <a:prstGeom prst="rect">
            <a:avLst/>
          </a:prstGeom>
          <a:noFill/>
          <a:ln>
            <a:noFill/>
          </a:ln>
        </p:spPr>
      </p:pic>
    </p:spTree>
    <p:extLst>
      <p:ext uri="{BB962C8B-B14F-4D97-AF65-F5344CB8AC3E}">
        <p14:creationId xmlns:p14="http://schemas.microsoft.com/office/powerpoint/2010/main" val="65076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13413"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Planning your Review</a:t>
            </a:r>
          </a:p>
        </p:txBody>
      </p:sp>
      <p:sp>
        <p:nvSpPr>
          <p:cNvPr id="133" name="Shape 133"/>
          <p:cNvSpPr txBox="1">
            <a:spLocks noGrp="1"/>
          </p:cNvSpPr>
          <p:nvPr>
            <p:ph type="body" idx="1"/>
          </p:nvPr>
        </p:nvSpPr>
        <p:spPr>
          <a:xfrm>
            <a:off x="213413" y="16764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914400" lvl="1" indent="-228600"/>
            <a:r>
              <a:rPr lang="en" sz="2900" dirty="0" smtClean="0"/>
              <a:t>Search </a:t>
            </a:r>
            <a:r>
              <a:rPr lang="en" sz="2900" dirty="0"/>
              <a:t>Strategy (What databases will you search, keywords, subject terms, limits, etc</a:t>
            </a:r>
            <a:r>
              <a:rPr lang="en" sz="2900" dirty="0" smtClean="0"/>
              <a:t>.)</a:t>
            </a:r>
          </a:p>
          <a:p>
            <a:pPr marL="914400" lvl="1" indent="-228600"/>
            <a:endParaRPr lang="en" sz="2900" dirty="0"/>
          </a:p>
          <a:p>
            <a:pPr marL="914400" lvl="1" indent="-228600"/>
            <a:r>
              <a:rPr lang="en" sz="2900" dirty="0"/>
              <a:t>Inclusion Criteria &amp; Exclusion </a:t>
            </a:r>
            <a:r>
              <a:rPr lang="en" sz="2900" dirty="0" smtClean="0"/>
              <a:t>Criteria</a:t>
            </a:r>
          </a:p>
          <a:p>
            <a:pPr marL="914400" lvl="1" indent="-228600"/>
            <a:endParaRPr lang="en" sz="2900" dirty="0"/>
          </a:p>
          <a:p>
            <a:pPr marL="914400" lvl="1" indent="-228600"/>
            <a:r>
              <a:rPr lang="en" sz="2900" dirty="0"/>
              <a:t>Documentation of process</a:t>
            </a:r>
          </a:p>
          <a:p>
            <a:pPr marL="914400" lvl="1" indent="-228600"/>
            <a:endParaRPr lang="en" dirty="0"/>
          </a:p>
        </p:txBody>
      </p:sp>
      <p:pic>
        <p:nvPicPr>
          <p:cNvPr id="134" name="Shape 134" descr="planning.jpg"/>
          <p:cNvPicPr preferRelativeResize="0"/>
          <p:nvPr/>
        </p:nvPicPr>
        <p:blipFill>
          <a:blip r:embed="rId3">
            <a:alphaModFix/>
          </a:blip>
          <a:stretch>
            <a:fillRect/>
          </a:stretch>
        </p:blipFill>
        <p:spPr>
          <a:xfrm>
            <a:off x="4847813" y="4419600"/>
            <a:ext cx="3886200" cy="2133600"/>
          </a:xfrm>
          <a:prstGeom prst="rect">
            <a:avLst/>
          </a:prstGeom>
          <a:noFill/>
          <a:ln>
            <a:noFill/>
          </a:ln>
        </p:spPr>
      </p:pic>
    </p:spTree>
    <p:extLst>
      <p:ext uri="{BB962C8B-B14F-4D97-AF65-F5344CB8AC3E}">
        <p14:creationId xmlns:p14="http://schemas.microsoft.com/office/powerpoint/2010/main" val="364030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13413"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Planning your Review</a:t>
            </a:r>
          </a:p>
        </p:txBody>
      </p:sp>
      <p:sp>
        <p:nvSpPr>
          <p:cNvPr id="133" name="Shape 133"/>
          <p:cNvSpPr txBox="1">
            <a:spLocks noGrp="1"/>
          </p:cNvSpPr>
          <p:nvPr>
            <p:ph type="body" idx="1"/>
          </p:nvPr>
        </p:nvSpPr>
        <p:spPr>
          <a:xfrm>
            <a:off x="213413" y="16764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914400" lvl="1" indent="-228600"/>
            <a:r>
              <a:rPr lang="en" sz="2900" dirty="0"/>
              <a:t>Test Searches/background searches to inform your question and search strategy</a:t>
            </a:r>
          </a:p>
          <a:p>
            <a:pPr marL="914400" lvl="1" indent="-228600"/>
            <a:endParaRPr lang="en" sz="2900" dirty="0"/>
          </a:p>
          <a:p>
            <a:pPr marL="914400" lvl="1" indent="-228600"/>
            <a:r>
              <a:rPr lang="en" sz="2900" dirty="0"/>
              <a:t>Refine/alter question?</a:t>
            </a:r>
          </a:p>
          <a:p>
            <a:pPr marL="914400" lvl="1" indent="-228600"/>
            <a:endParaRPr lang="en" dirty="0"/>
          </a:p>
        </p:txBody>
      </p:sp>
      <p:pic>
        <p:nvPicPr>
          <p:cNvPr id="134" name="Shape 134" descr="planning.jpg"/>
          <p:cNvPicPr preferRelativeResize="0"/>
          <p:nvPr/>
        </p:nvPicPr>
        <p:blipFill>
          <a:blip r:embed="rId3">
            <a:alphaModFix/>
          </a:blip>
          <a:stretch>
            <a:fillRect/>
          </a:stretch>
        </p:blipFill>
        <p:spPr>
          <a:xfrm>
            <a:off x="4847813" y="4419600"/>
            <a:ext cx="3886200" cy="2133600"/>
          </a:xfrm>
          <a:prstGeom prst="rect">
            <a:avLst/>
          </a:prstGeom>
          <a:noFill/>
          <a:ln>
            <a:noFill/>
          </a:ln>
        </p:spPr>
      </p:pic>
    </p:spTree>
    <p:extLst>
      <p:ext uri="{BB962C8B-B14F-4D97-AF65-F5344CB8AC3E}">
        <p14:creationId xmlns:p14="http://schemas.microsoft.com/office/powerpoint/2010/main" val="385542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06445" y="4572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Conducting your Search</a:t>
            </a:r>
          </a:p>
        </p:txBody>
      </p:sp>
      <p:sp>
        <p:nvSpPr>
          <p:cNvPr id="147" name="Shape 147"/>
          <p:cNvSpPr txBox="1">
            <a:spLocks noGrp="1"/>
          </p:cNvSpPr>
          <p:nvPr>
            <p:ph type="body" idx="1"/>
          </p:nvPr>
        </p:nvSpPr>
        <p:spPr>
          <a:xfrm>
            <a:off x="306445" y="1758649"/>
            <a:ext cx="8520600" cy="3416400"/>
          </a:xfrm>
          <a:prstGeom prst="rect">
            <a:avLst/>
          </a:prstGeom>
        </p:spPr>
        <p:txBody>
          <a:bodyPr vert="horz" wrap="square" lIns="91425" tIns="91425" rIns="91425" bIns="91425" numCol="1" anchor="t" anchorCtr="0" compatLnSpc="1">
            <a:prstTxWarp prst="textNoShape">
              <a:avLst/>
            </a:prstTxWarp>
            <a:noAutofit/>
          </a:bodyPr>
          <a:lstStyle/>
          <a:p>
            <a:pPr marL="914400" lvl="1" indent="-228600"/>
            <a:r>
              <a:rPr lang="en" sz="2900" dirty="0"/>
              <a:t>Search </a:t>
            </a:r>
            <a:r>
              <a:rPr lang="en" sz="2900" dirty="0" smtClean="0"/>
              <a:t>databases</a:t>
            </a:r>
          </a:p>
          <a:p>
            <a:pPr marL="914400" lvl="1" indent="-228600"/>
            <a:endParaRPr lang="en" sz="2900" dirty="0"/>
          </a:p>
          <a:p>
            <a:pPr marL="914400" lvl="1" indent="-228600"/>
            <a:r>
              <a:rPr lang="en" sz="2900" dirty="0"/>
              <a:t>Look for grey </a:t>
            </a:r>
            <a:r>
              <a:rPr lang="en" sz="2900" dirty="0" smtClean="0"/>
              <a:t>literature</a:t>
            </a:r>
          </a:p>
          <a:p>
            <a:pPr marL="914400" lvl="1" indent="-228600"/>
            <a:endParaRPr lang="en" sz="2900" dirty="0"/>
          </a:p>
          <a:p>
            <a:pPr marL="914400" lvl="1" indent="-228600"/>
            <a:r>
              <a:rPr lang="en" sz="2900" dirty="0"/>
              <a:t>Hand </a:t>
            </a:r>
            <a:r>
              <a:rPr lang="en" sz="2900" dirty="0" smtClean="0"/>
              <a:t>searching</a:t>
            </a:r>
          </a:p>
          <a:p>
            <a:pPr marL="914400" lvl="1" indent="-228600"/>
            <a:endParaRPr lang="en" sz="2900" dirty="0"/>
          </a:p>
          <a:p>
            <a:pPr marL="914400" lvl="1" indent="-228600"/>
            <a:r>
              <a:rPr lang="en" sz="2900" dirty="0"/>
              <a:t>Document everything!</a:t>
            </a:r>
          </a:p>
        </p:txBody>
      </p:sp>
      <p:pic>
        <p:nvPicPr>
          <p:cNvPr id="1026" name="Picture 2" descr="Image result for sherlock holmes sear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28" y="4038600"/>
            <a:ext cx="3840717" cy="230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9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smtClean="0">
                <a:solidFill>
                  <a:schemeClr val="bg2"/>
                </a:solidFill>
              </a:rPr>
              <a:t>Analyzing your Search Results</a:t>
            </a:r>
            <a:endParaRPr lang="en" dirty="0">
              <a:solidFill>
                <a:schemeClr val="bg2"/>
              </a:solidFill>
            </a:endParaRPr>
          </a:p>
        </p:txBody>
      </p:sp>
      <p:sp>
        <p:nvSpPr>
          <p:cNvPr id="154" name="Shape 154"/>
          <p:cNvSpPr txBox="1">
            <a:spLocks noGrp="1"/>
          </p:cNvSpPr>
          <p:nvPr>
            <p:ph type="body" idx="1"/>
          </p:nvPr>
        </p:nvSpPr>
        <p:spPr>
          <a:xfrm>
            <a:off x="311700" y="17526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914400" lvl="1" indent="-228600">
              <a:lnSpc>
                <a:spcPct val="115000"/>
              </a:lnSpc>
              <a:spcAft>
                <a:spcPts val="1600"/>
              </a:spcAft>
            </a:pPr>
            <a:r>
              <a:rPr lang="en" sz="2900" dirty="0"/>
              <a:t>Refer back to your criteria</a:t>
            </a:r>
          </a:p>
          <a:p>
            <a:pPr marL="914400" lvl="1" indent="-228600">
              <a:lnSpc>
                <a:spcPct val="115000"/>
              </a:lnSpc>
              <a:spcAft>
                <a:spcPts val="1600"/>
              </a:spcAft>
            </a:pPr>
            <a:r>
              <a:rPr lang="en" sz="2900" dirty="0"/>
              <a:t>Discover trends</a:t>
            </a:r>
          </a:p>
          <a:p>
            <a:pPr marL="914400" lvl="1" indent="-228600">
              <a:lnSpc>
                <a:spcPct val="115000"/>
              </a:lnSpc>
              <a:spcAft>
                <a:spcPts val="1600"/>
              </a:spcAft>
            </a:pPr>
            <a:r>
              <a:rPr lang="en" sz="2900" dirty="0"/>
              <a:t>Look for gaps</a:t>
            </a:r>
          </a:p>
          <a:p>
            <a:pPr marL="914400" lvl="1" indent="-228600">
              <a:lnSpc>
                <a:spcPct val="115000"/>
              </a:lnSpc>
              <a:spcAft>
                <a:spcPts val="1600"/>
              </a:spcAft>
            </a:pPr>
            <a:r>
              <a:rPr lang="en" sz="2900" dirty="0"/>
              <a:t>Follow Up </a:t>
            </a:r>
            <a:r>
              <a:rPr lang="en" sz="2900" dirty="0" smtClean="0"/>
              <a:t>Searches</a:t>
            </a:r>
            <a:endParaRPr lang="en" sz="2900" dirty="0"/>
          </a:p>
        </p:txBody>
      </p:sp>
      <p:pic>
        <p:nvPicPr>
          <p:cNvPr id="155" name="Shape 155" descr="puzzle-75659_960_720.jpg"/>
          <p:cNvPicPr preferRelativeResize="0"/>
          <p:nvPr/>
        </p:nvPicPr>
        <p:blipFill>
          <a:blip r:embed="rId3">
            <a:alphaModFix/>
          </a:blip>
          <a:stretch>
            <a:fillRect/>
          </a:stretch>
        </p:blipFill>
        <p:spPr>
          <a:xfrm>
            <a:off x="5943600" y="4191000"/>
            <a:ext cx="2751224" cy="2751224"/>
          </a:xfrm>
          <a:prstGeom prst="rect">
            <a:avLst/>
          </a:prstGeom>
          <a:noFill/>
          <a:ln>
            <a:noFill/>
          </a:ln>
        </p:spPr>
      </p:pic>
    </p:spTree>
    <p:extLst>
      <p:ext uri="{BB962C8B-B14F-4D97-AF65-F5344CB8AC3E}">
        <p14:creationId xmlns:p14="http://schemas.microsoft.com/office/powerpoint/2010/main" val="378674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572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Additional </a:t>
            </a:r>
            <a:r>
              <a:rPr lang="en" dirty="0" smtClean="0">
                <a:solidFill>
                  <a:schemeClr val="bg2"/>
                </a:solidFill>
              </a:rPr>
              <a:t>Strategies/Tools</a:t>
            </a:r>
            <a:endParaRPr lang="en" dirty="0">
              <a:solidFill>
                <a:schemeClr val="bg2"/>
              </a:solidFill>
            </a:endParaRPr>
          </a:p>
          <a:p>
            <a:endParaRPr dirty="0"/>
          </a:p>
        </p:txBody>
      </p:sp>
      <p:sp>
        <p:nvSpPr>
          <p:cNvPr id="193" name="Shape 193"/>
          <p:cNvSpPr txBox="1">
            <a:spLocks noGrp="1"/>
          </p:cNvSpPr>
          <p:nvPr>
            <p:ph type="body" idx="1"/>
          </p:nvPr>
        </p:nvSpPr>
        <p:spPr>
          <a:xfrm>
            <a:off x="311700" y="2009725"/>
            <a:ext cx="8520600" cy="3416400"/>
          </a:xfrm>
          <a:prstGeom prst="rect">
            <a:avLst/>
          </a:prstGeom>
        </p:spPr>
        <p:txBody>
          <a:bodyPr vert="horz" wrap="square" lIns="91425" tIns="91425" rIns="91425" bIns="91425" numCol="1" anchor="t" anchorCtr="0" compatLnSpc="1">
            <a:prstTxWarp prst="textNoShape">
              <a:avLst/>
            </a:prstTxWarp>
            <a:noAutofit/>
          </a:bodyPr>
          <a:lstStyle/>
          <a:p>
            <a:pPr marL="457200" indent="-228600"/>
            <a:r>
              <a:rPr lang="en" dirty="0"/>
              <a:t>Set up Alerts</a:t>
            </a:r>
          </a:p>
          <a:p>
            <a:pPr marL="457200" indent="-228600"/>
            <a:r>
              <a:rPr lang="en" dirty="0"/>
              <a:t>Sign up for ORCID ID</a:t>
            </a:r>
          </a:p>
          <a:p>
            <a:pPr marL="457200" indent="-228600"/>
            <a:r>
              <a:rPr lang="en" dirty="0" smtClean="0"/>
              <a:t>RefWorks</a:t>
            </a:r>
            <a:endParaRPr lang="en" dirty="0"/>
          </a:p>
        </p:txBody>
      </p:sp>
      <p:pic>
        <p:nvPicPr>
          <p:cNvPr id="194" name="Shape 194"/>
          <p:cNvPicPr preferRelativeResize="0"/>
          <p:nvPr/>
        </p:nvPicPr>
        <p:blipFill>
          <a:blip r:embed="rId3">
            <a:alphaModFix/>
          </a:blip>
          <a:stretch>
            <a:fillRect/>
          </a:stretch>
        </p:blipFill>
        <p:spPr>
          <a:xfrm>
            <a:off x="2391375" y="4038600"/>
            <a:ext cx="4847625" cy="2209800"/>
          </a:xfrm>
          <a:prstGeom prst="rect">
            <a:avLst/>
          </a:prstGeom>
          <a:noFill/>
          <a:ln>
            <a:noFill/>
          </a:ln>
        </p:spPr>
      </p:pic>
    </p:spTree>
    <p:extLst>
      <p:ext uri="{BB962C8B-B14F-4D97-AF65-F5344CB8AC3E}">
        <p14:creationId xmlns:p14="http://schemas.microsoft.com/office/powerpoint/2010/main" val="52729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342425"/>
            <a:ext cx="8520600" cy="572700"/>
          </a:xfrm>
          <a:prstGeom prst="rect">
            <a:avLst/>
          </a:prstGeom>
        </p:spPr>
        <p:txBody>
          <a:bodyPr vert="horz" wrap="square" lIns="91425" tIns="91425" rIns="91425" bIns="91425" numCol="1" anchor="t" anchorCtr="0" compatLnSpc="1">
            <a:prstTxWarp prst="textNoShape">
              <a:avLst/>
            </a:prstTxWarp>
            <a:noAutofit/>
          </a:bodyPr>
          <a:lstStyle/>
          <a:p>
            <a:pPr>
              <a:lnSpc>
                <a:spcPct val="115000"/>
              </a:lnSpc>
              <a:spcAft>
                <a:spcPts val="1600"/>
              </a:spcAft>
            </a:pPr>
            <a:r>
              <a:rPr lang="en" dirty="0" smtClean="0">
                <a:solidFill>
                  <a:schemeClr val="bg2"/>
                </a:solidFill>
              </a:rPr>
              <a:t>What’s Next?</a:t>
            </a:r>
            <a:endParaRPr lang="en" dirty="0">
              <a:solidFill>
                <a:schemeClr val="bg2"/>
              </a:solidFill>
            </a:endParaRPr>
          </a:p>
        </p:txBody>
      </p:sp>
      <p:sp>
        <p:nvSpPr>
          <p:cNvPr id="167" name="Shape 167"/>
          <p:cNvSpPr txBox="1">
            <a:spLocks noGrp="1"/>
          </p:cNvSpPr>
          <p:nvPr>
            <p:ph type="body" idx="1"/>
          </p:nvPr>
        </p:nvSpPr>
        <p:spPr>
          <a:xfrm>
            <a:off x="311700" y="2009725"/>
            <a:ext cx="8520600" cy="3416400"/>
          </a:xfrm>
          <a:prstGeom prst="rect">
            <a:avLst/>
          </a:prstGeom>
        </p:spPr>
        <p:txBody>
          <a:bodyPr vert="horz" wrap="square" lIns="91425" tIns="91425" rIns="91425" bIns="91425" numCol="1" anchor="t" anchorCtr="0" compatLnSpc="1">
            <a:prstTxWarp prst="textNoShape">
              <a:avLst/>
            </a:prstTxWarp>
            <a:noAutofit/>
          </a:bodyPr>
          <a:lstStyle/>
          <a:p>
            <a:pPr marL="914400" lvl="1" indent="-228600"/>
            <a:r>
              <a:rPr lang="en" dirty="0"/>
              <a:t>Organize information</a:t>
            </a:r>
          </a:p>
          <a:p>
            <a:pPr marL="914400" lvl="1" indent="-228600"/>
            <a:endParaRPr lang="en" dirty="0" smtClean="0"/>
          </a:p>
          <a:p>
            <a:pPr marL="914400" lvl="1" indent="-228600"/>
            <a:r>
              <a:rPr lang="en" dirty="0" smtClean="0"/>
              <a:t>Draft </a:t>
            </a:r>
            <a:r>
              <a:rPr lang="en" dirty="0"/>
              <a:t>paper</a:t>
            </a:r>
          </a:p>
          <a:p>
            <a:pPr marL="914400" lvl="1" indent="-228600"/>
            <a:endParaRPr lang="en" dirty="0" smtClean="0"/>
          </a:p>
          <a:p>
            <a:pPr marL="914400" lvl="1" indent="-228600"/>
            <a:r>
              <a:rPr lang="en" dirty="0" smtClean="0"/>
              <a:t>Apply </a:t>
            </a:r>
            <a:r>
              <a:rPr lang="en" dirty="0"/>
              <a:t>for grant(s)</a:t>
            </a:r>
          </a:p>
          <a:p>
            <a:pPr marL="914400" lvl="1" indent="-228600"/>
            <a:endParaRPr lang="en" dirty="0" smtClean="0"/>
          </a:p>
          <a:p>
            <a:pPr marL="914400" lvl="1" indent="-228600"/>
            <a:r>
              <a:rPr lang="en" dirty="0" smtClean="0"/>
              <a:t>Publish!</a:t>
            </a:r>
          </a:p>
          <a:p>
            <a:pPr marL="914400" lvl="1" indent="-228600"/>
            <a:endParaRPr lang="en" dirty="0"/>
          </a:p>
          <a:p>
            <a:pPr marL="914400" lvl="1" indent="-228600"/>
            <a:r>
              <a:rPr lang="en" dirty="0"/>
              <a:t>Plan the next round of research</a:t>
            </a:r>
          </a:p>
          <a:p>
            <a:pPr>
              <a:buNone/>
            </a:pPr>
            <a:r>
              <a:rPr lang="en" dirty="0"/>
              <a:t>	</a:t>
            </a:r>
          </a:p>
        </p:txBody>
      </p:sp>
      <p:pic>
        <p:nvPicPr>
          <p:cNvPr id="168" name="Shape 168" descr="open access.png"/>
          <p:cNvPicPr preferRelativeResize="0"/>
          <p:nvPr/>
        </p:nvPicPr>
        <p:blipFill>
          <a:blip r:embed="rId3">
            <a:alphaModFix/>
          </a:blip>
          <a:stretch>
            <a:fillRect/>
          </a:stretch>
        </p:blipFill>
        <p:spPr>
          <a:xfrm>
            <a:off x="4267200" y="2514600"/>
            <a:ext cx="4799074" cy="1919624"/>
          </a:xfrm>
          <a:prstGeom prst="rect">
            <a:avLst/>
          </a:prstGeom>
          <a:noFill/>
          <a:ln>
            <a:noFill/>
          </a:ln>
        </p:spPr>
      </p:pic>
    </p:spTree>
    <p:extLst>
      <p:ext uri="{BB962C8B-B14F-4D97-AF65-F5344CB8AC3E}">
        <p14:creationId xmlns:p14="http://schemas.microsoft.com/office/powerpoint/2010/main" val="417002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altLang="en-US" dirty="0" smtClean="0">
                <a:solidFill>
                  <a:schemeClr val="tx1"/>
                </a:solidFill>
              </a:rPr>
              <a:t>Who are we?</a:t>
            </a:r>
          </a:p>
        </p:txBody>
      </p:sp>
      <p:sp>
        <p:nvSpPr>
          <p:cNvPr id="10243" name="Content Placeholder 2"/>
          <p:cNvSpPr>
            <a:spLocks noGrp="1"/>
          </p:cNvSpPr>
          <p:nvPr>
            <p:ph sz="quarter" idx="1"/>
          </p:nvPr>
        </p:nvSpPr>
        <p:spPr>
          <a:xfrm>
            <a:off x="381000" y="1600200"/>
            <a:ext cx="8610600" cy="4525963"/>
          </a:xfrm>
        </p:spPr>
        <p:txBody>
          <a:bodyPr/>
          <a:lstStyle/>
          <a:p>
            <a:pPr eaLnBrk="1" hangingPunct="1"/>
            <a:r>
              <a:rPr lang="en-US" altLang="en-US" sz="3200" dirty="0" smtClean="0"/>
              <a:t>Your Health Sciences Librarians!</a:t>
            </a:r>
          </a:p>
          <a:p>
            <a:pPr eaLnBrk="1" hangingPunct="1"/>
            <a:r>
              <a:rPr lang="en-US" altLang="en-US" sz="3200" dirty="0" smtClean="0">
                <a:hlinkClick r:id="rId3"/>
              </a:rPr>
              <a:t>Janice.Hermer@asu.edu </a:t>
            </a:r>
            <a:r>
              <a:rPr lang="en-US" altLang="en-US" sz="3200" dirty="0" smtClean="0"/>
              <a:t>602-496-0683 </a:t>
            </a:r>
            <a:r>
              <a:rPr lang="en-US" altLang="en-US" sz="3200" dirty="0" smtClean="0">
                <a:hlinkClick r:id="rId3"/>
              </a:rPr>
              <a:t>Kevin.Pardon@asu.edu</a:t>
            </a:r>
            <a:r>
              <a:rPr lang="en-US" altLang="en-US" sz="3200" dirty="0" smtClean="0"/>
              <a:t> 602-496-0487</a:t>
            </a:r>
          </a:p>
          <a:p>
            <a:pPr eaLnBrk="1" hangingPunct="1"/>
            <a:endParaRPr lang="en-US" altLang="en-US" sz="32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403209"/>
            <a:ext cx="2857500" cy="28575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403209"/>
            <a:ext cx="2857500" cy="2857500"/>
          </a:xfrm>
          <a:prstGeom prst="rect">
            <a:avLst/>
          </a:prstGeom>
        </p:spPr>
      </p:pic>
    </p:spTree>
    <p:extLst>
      <p:ext uri="{BB962C8B-B14F-4D97-AF65-F5344CB8AC3E}">
        <p14:creationId xmlns:p14="http://schemas.microsoft.com/office/powerpoint/2010/main" val="358320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04800"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Selecting a Journal</a:t>
            </a:r>
          </a:p>
        </p:txBody>
      </p:sp>
      <p:pic>
        <p:nvPicPr>
          <p:cNvPr id="174" name="Shape 174"/>
          <p:cNvPicPr preferRelativeResize="0"/>
          <p:nvPr/>
        </p:nvPicPr>
        <p:blipFill>
          <a:blip r:embed="rId3">
            <a:alphaModFix/>
          </a:blip>
          <a:stretch>
            <a:fillRect/>
          </a:stretch>
        </p:blipFill>
        <p:spPr>
          <a:xfrm>
            <a:off x="1371600" y="1874975"/>
            <a:ext cx="6638875" cy="4678225"/>
          </a:xfrm>
          <a:prstGeom prst="rect">
            <a:avLst/>
          </a:prstGeom>
          <a:noFill/>
          <a:ln>
            <a:noFill/>
          </a:ln>
        </p:spPr>
      </p:pic>
    </p:spTree>
    <p:extLst>
      <p:ext uri="{BB962C8B-B14F-4D97-AF65-F5344CB8AC3E}">
        <p14:creationId xmlns:p14="http://schemas.microsoft.com/office/powerpoint/2010/main" val="364541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24838"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Selecting a Journal</a:t>
            </a:r>
          </a:p>
        </p:txBody>
      </p:sp>
      <p:sp>
        <p:nvSpPr>
          <p:cNvPr id="180" name="Shape 180"/>
          <p:cNvSpPr txBox="1">
            <a:spLocks noGrp="1"/>
          </p:cNvSpPr>
          <p:nvPr>
            <p:ph type="body" idx="1"/>
          </p:nvPr>
        </p:nvSpPr>
        <p:spPr>
          <a:xfrm>
            <a:off x="311700" y="2009725"/>
            <a:ext cx="8520600" cy="3416400"/>
          </a:xfrm>
          <a:prstGeom prst="rect">
            <a:avLst/>
          </a:prstGeom>
        </p:spPr>
        <p:txBody>
          <a:bodyPr vert="horz" wrap="square" lIns="91425" tIns="91425" rIns="91425" bIns="91425" numCol="1" anchor="t" anchorCtr="0" compatLnSpc="1">
            <a:prstTxWarp prst="textNoShape">
              <a:avLst/>
            </a:prstTxWarp>
            <a:noAutofit/>
          </a:bodyPr>
          <a:lstStyle/>
          <a:p>
            <a:r>
              <a:rPr lang="en-US" dirty="0" smtClean="0"/>
              <a:t>Talk to your Colleagues &amp; Peers</a:t>
            </a:r>
          </a:p>
          <a:p>
            <a:endParaRPr lang="en-US" dirty="0" smtClean="0"/>
          </a:p>
          <a:p>
            <a:endParaRPr lang="en-US" dirty="0" smtClean="0"/>
          </a:p>
          <a:p>
            <a:r>
              <a:rPr lang="en-US" dirty="0" smtClean="0"/>
              <a:t>Locate articles on your topic or similar topic and see what journals they are published in</a:t>
            </a:r>
            <a:endParaRPr lang="en-US" dirty="0"/>
          </a:p>
          <a:p>
            <a:endParaRPr lang="en-US" dirty="0" smtClean="0"/>
          </a:p>
          <a:p>
            <a:endParaRPr lang="en-US" dirty="0" smtClean="0"/>
          </a:p>
          <a:p>
            <a:r>
              <a:rPr lang="en-US" dirty="0" smtClean="0"/>
              <a:t>Look at previously published articles from journals you are considering</a:t>
            </a:r>
            <a:endParaRPr dirty="0"/>
          </a:p>
        </p:txBody>
      </p:sp>
    </p:spTree>
    <p:extLst>
      <p:ext uri="{BB962C8B-B14F-4D97-AF65-F5344CB8AC3E}">
        <p14:creationId xmlns:p14="http://schemas.microsoft.com/office/powerpoint/2010/main" val="342242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3048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Selecting a Journal</a:t>
            </a:r>
          </a:p>
        </p:txBody>
      </p:sp>
      <p:sp>
        <p:nvSpPr>
          <p:cNvPr id="186" name="Shape 186"/>
          <p:cNvSpPr txBox="1">
            <a:spLocks noGrp="1"/>
          </p:cNvSpPr>
          <p:nvPr>
            <p:ph type="body" idx="1"/>
          </p:nvPr>
        </p:nvSpPr>
        <p:spPr>
          <a:xfrm>
            <a:off x="311700" y="2009725"/>
            <a:ext cx="8520600" cy="3416400"/>
          </a:xfrm>
          <a:prstGeom prst="rect">
            <a:avLst/>
          </a:prstGeom>
        </p:spPr>
        <p:txBody>
          <a:bodyPr vert="horz" wrap="square" lIns="91425" tIns="91425" rIns="91425" bIns="91425" numCol="1" anchor="t" anchorCtr="0" compatLnSpc="1">
            <a:prstTxWarp prst="textNoShape">
              <a:avLst/>
            </a:prstTxWarp>
            <a:noAutofit/>
          </a:bodyPr>
          <a:lstStyle/>
          <a:p>
            <a:r>
              <a:rPr lang="en-US" dirty="0" smtClean="0"/>
              <a:t>Avoid Predatory Publishers</a:t>
            </a:r>
            <a:endParaRPr dirty="0"/>
          </a:p>
        </p:txBody>
      </p:sp>
      <p:pic>
        <p:nvPicPr>
          <p:cNvPr id="187" name="Shape 187"/>
          <p:cNvPicPr preferRelativeResize="0"/>
          <p:nvPr/>
        </p:nvPicPr>
        <p:blipFill>
          <a:blip r:embed="rId3">
            <a:alphaModFix/>
          </a:blip>
          <a:stretch>
            <a:fillRect/>
          </a:stretch>
        </p:blipFill>
        <p:spPr>
          <a:xfrm>
            <a:off x="457200" y="2858814"/>
            <a:ext cx="8153400" cy="3699536"/>
          </a:xfrm>
          <a:prstGeom prst="rect">
            <a:avLst/>
          </a:prstGeom>
          <a:noFill/>
          <a:ln>
            <a:noFill/>
          </a:ln>
        </p:spPr>
      </p:pic>
    </p:spTree>
    <p:extLst>
      <p:ext uri="{BB962C8B-B14F-4D97-AF65-F5344CB8AC3E}">
        <p14:creationId xmlns:p14="http://schemas.microsoft.com/office/powerpoint/2010/main" val="87374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40603"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smtClean="0">
                <a:solidFill>
                  <a:schemeClr val="bg2"/>
                </a:solidFill>
              </a:rPr>
              <a:t>Our Services</a:t>
            </a:r>
            <a:endParaRPr lang="en" dirty="0">
              <a:solidFill>
                <a:schemeClr val="bg2"/>
              </a:solidFill>
            </a:endParaRPr>
          </a:p>
        </p:txBody>
      </p:sp>
      <p:sp>
        <p:nvSpPr>
          <p:cNvPr id="200" name="Shape 200"/>
          <p:cNvSpPr txBox="1">
            <a:spLocks noGrp="1"/>
          </p:cNvSpPr>
          <p:nvPr>
            <p:ph type="body" idx="1"/>
          </p:nvPr>
        </p:nvSpPr>
        <p:spPr>
          <a:xfrm>
            <a:off x="228600" y="16002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457200" indent="-228600"/>
            <a:r>
              <a:rPr lang="en" dirty="0" smtClean="0"/>
              <a:t>Teach advanced </a:t>
            </a:r>
            <a:r>
              <a:rPr lang="en" dirty="0"/>
              <a:t>search skills</a:t>
            </a:r>
          </a:p>
          <a:p>
            <a:pPr marL="457200" indent="-228600"/>
            <a:r>
              <a:rPr lang="en" dirty="0" smtClean="0"/>
              <a:t>Advise on journal selection</a:t>
            </a:r>
            <a:r>
              <a:rPr lang="en" dirty="0"/>
              <a:t>, scholarly communication, copyright, impact </a:t>
            </a:r>
            <a:r>
              <a:rPr lang="en" dirty="0" smtClean="0"/>
              <a:t>factor, &amp; more</a:t>
            </a:r>
            <a:endParaRPr lang="en" dirty="0"/>
          </a:p>
          <a:p>
            <a:pPr marL="457200" indent="-228600"/>
            <a:r>
              <a:rPr lang="en" dirty="0"/>
              <a:t>Consult on search strategy</a:t>
            </a:r>
          </a:p>
          <a:p>
            <a:pPr marL="457200" indent="-228600"/>
            <a:r>
              <a:rPr lang="en" dirty="0"/>
              <a:t>Consult on information </a:t>
            </a:r>
            <a:r>
              <a:rPr lang="en" dirty="0" smtClean="0"/>
              <a:t>organization and planning stages</a:t>
            </a:r>
            <a:endParaRPr lang="en" dirty="0"/>
          </a:p>
        </p:txBody>
      </p:sp>
      <p:pic>
        <p:nvPicPr>
          <p:cNvPr id="201" name="Shape 201"/>
          <p:cNvPicPr preferRelativeResize="0"/>
          <p:nvPr/>
        </p:nvPicPr>
        <p:blipFill>
          <a:blip r:embed="rId3">
            <a:alphaModFix/>
          </a:blip>
          <a:stretch>
            <a:fillRect/>
          </a:stretch>
        </p:blipFill>
        <p:spPr>
          <a:xfrm>
            <a:off x="4608786" y="3962400"/>
            <a:ext cx="3962400" cy="2849924"/>
          </a:xfrm>
          <a:prstGeom prst="rect">
            <a:avLst/>
          </a:prstGeom>
          <a:noFill/>
          <a:ln>
            <a:noFill/>
          </a:ln>
        </p:spPr>
      </p:pic>
    </p:spTree>
    <p:extLst>
      <p:ext uri="{BB962C8B-B14F-4D97-AF65-F5344CB8AC3E}">
        <p14:creationId xmlns:p14="http://schemas.microsoft.com/office/powerpoint/2010/main" val="1021881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81000"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Questions? Discussion?</a:t>
            </a:r>
          </a:p>
        </p:txBody>
      </p:sp>
      <p:pic>
        <p:nvPicPr>
          <p:cNvPr id="207" name="Shape 207" descr="question-marek-road-sign-1280245_960_720.jpg"/>
          <p:cNvPicPr preferRelativeResize="0"/>
          <p:nvPr/>
        </p:nvPicPr>
        <p:blipFill>
          <a:blip r:embed="rId3">
            <a:alphaModFix/>
          </a:blip>
          <a:stretch>
            <a:fillRect/>
          </a:stretch>
        </p:blipFill>
        <p:spPr>
          <a:xfrm>
            <a:off x="1734125" y="1828800"/>
            <a:ext cx="5814350" cy="4219875"/>
          </a:xfrm>
          <a:prstGeom prst="rect">
            <a:avLst/>
          </a:prstGeom>
          <a:noFill/>
          <a:ln>
            <a:noFill/>
          </a:ln>
        </p:spPr>
      </p:pic>
    </p:spTree>
    <p:extLst>
      <p:ext uri="{BB962C8B-B14F-4D97-AF65-F5344CB8AC3E}">
        <p14:creationId xmlns:p14="http://schemas.microsoft.com/office/powerpoint/2010/main" val="317277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Sample articles	</a:t>
            </a:r>
            <a:endParaRPr lang="en-US" dirty="0">
              <a:solidFill>
                <a:schemeClr val="tx1"/>
              </a:solidFill>
            </a:endParaRPr>
          </a:p>
        </p:txBody>
      </p:sp>
      <p:sp>
        <p:nvSpPr>
          <p:cNvPr id="3" name="Text Placeholder 2"/>
          <p:cNvSpPr>
            <a:spLocks noGrp="1"/>
          </p:cNvSpPr>
          <p:nvPr>
            <p:ph type="body" idx="1"/>
          </p:nvPr>
        </p:nvSpPr>
        <p:spPr/>
        <p:txBody>
          <a:bodyPr/>
          <a:lstStyle/>
          <a:p>
            <a:r>
              <a:rPr lang="en-US" dirty="0" smtClean="0">
                <a:hlinkClick r:id="rId2"/>
              </a:rPr>
              <a:t>Environmental Scan</a:t>
            </a:r>
            <a:endParaRPr lang="en-US" dirty="0" smtClean="0">
              <a:hlinkClick r:id="rId3"/>
            </a:endParaRPr>
          </a:p>
          <a:p>
            <a:r>
              <a:rPr lang="en-US" dirty="0" smtClean="0">
                <a:hlinkClick r:id="rId3"/>
              </a:rPr>
              <a:t>Rapid Review</a:t>
            </a:r>
            <a:endParaRPr lang="en-US" dirty="0" smtClean="0"/>
          </a:p>
          <a:p>
            <a:r>
              <a:rPr lang="en-US" dirty="0" smtClean="0">
                <a:hlinkClick r:id="rId4"/>
              </a:rPr>
              <a:t>Scoping Review</a:t>
            </a:r>
            <a:endParaRPr lang="en-US" dirty="0" smtClean="0"/>
          </a:p>
          <a:p>
            <a:r>
              <a:rPr lang="en-US" dirty="0" smtClean="0">
                <a:hlinkClick r:id="rId5"/>
              </a:rPr>
              <a:t>Systematic Review</a:t>
            </a:r>
            <a:endParaRPr lang="en-US" dirty="0" smtClean="0"/>
          </a:p>
          <a:p>
            <a:endParaRPr lang="en-US" dirty="0"/>
          </a:p>
          <a:p>
            <a:endParaRPr lang="en-US" dirty="0" smtClean="0"/>
          </a:p>
          <a:p>
            <a:pPr marL="0" indent="0">
              <a:buNone/>
            </a:pPr>
            <a:r>
              <a:rPr lang="en-US" dirty="0"/>
              <a:t>Grant, M. J., &amp; Booth, A. (2009). </a:t>
            </a:r>
            <a:r>
              <a:rPr lang="en-US" dirty="0">
                <a:hlinkClick r:id="rId6"/>
              </a:rPr>
              <a:t>A typology of reviews: An analysis of 14 review types and associated methodologies</a:t>
            </a:r>
            <a:r>
              <a:rPr lang="en-US" dirty="0"/>
              <a:t>.</a:t>
            </a:r>
            <a:r>
              <a:rPr lang="en-US" i="1" dirty="0"/>
              <a:t> Health Information &amp; Libraries Journal, 26</a:t>
            </a:r>
            <a:r>
              <a:rPr lang="en-US" dirty="0"/>
              <a:t>(2), 91-108. doi:10.1111/j.1471-1842.2009.00848.x</a:t>
            </a:r>
          </a:p>
          <a:p>
            <a:pPr marL="0" indent="0">
              <a:buNone/>
            </a:pPr>
            <a:endParaRPr lang="en-US" dirty="0" smtClean="0"/>
          </a:p>
          <a:p>
            <a:endParaRPr lang="en-US" dirty="0"/>
          </a:p>
        </p:txBody>
      </p:sp>
    </p:spTree>
    <p:extLst>
      <p:ext uri="{BB962C8B-B14F-4D97-AF65-F5344CB8AC3E}">
        <p14:creationId xmlns:p14="http://schemas.microsoft.com/office/powerpoint/2010/main" val="377113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smtClean="0">
                <a:solidFill>
                  <a:schemeClr val="bg2"/>
                </a:solidFill>
              </a:rPr>
              <a:t>Purpose</a:t>
            </a:r>
            <a:endParaRPr lang="en" dirty="0">
              <a:solidFill>
                <a:schemeClr val="bg2"/>
              </a:solidFill>
            </a:endParaRPr>
          </a:p>
        </p:txBody>
      </p:sp>
      <p:sp>
        <p:nvSpPr>
          <p:cNvPr id="67" name="Shape 67"/>
          <p:cNvSpPr txBox="1">
            <a:spLocks noGrp="1"/>
          </p:cNvSpPr>
          <p:nvPr>
            <p:ph type="body" idx="1"/>
          </p:nvPr>
        </p:nvSpPr>
        <p:spPr>
          <a:xfrm>
            <a:off x="304800" y="16764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457200" indent="-228600"/>
            <a:r>
              <a:rPr lang="en" sz="3600" dirty="0"/>
              <a:t>Identifying Gaps in the Research allows you to:</a:t>
            </a:r>
          </a:p>
          <a:p>
            <a:pPr marL="914400" lvl="1" indent="-228600"/>
            <a:r>
              <a:rPr lang="en" sz="3600" dirty="0"/>
              <a:t>Consolidate known information</a:t>
            </a:r>
          </a:p>
          <a:p>
            <a:pPr marL="914400" lvl="1" indent="-228600"/>
            <a:r>
              <a:rPr lang="en" sz="3600" dirty="0"/>
              <a:t>Informs your research decisions</a:t>
            </a:r>
          </a:p>
          <a:p>
            <a:pPr marL="914400" lvl="1" indent="-228600"/>
            <a:r>
              <a:rPr lang="en" sz="3600" dirty="0"/>
              <a:t>Argument for funding</a:t>
            </a:r>
          </a:p>
          <a:p>
            <a:pPr marL="457200" indent="0">
              <a:buNone/>
            </a:pPr>
            <a:endParaRPr dirty="0"/>
          </a:p>
          <a:p>
            <a:pPr marL="0" indent="0">
              <a:buNone/>
            </a:pPr>
            <a:endParaRPr dirty="0"/>
          </a:p>
        </p:txBody>
      </p:sp>
    </p:spTree>
    <p:extLst>
      <p:ext uri="{BB962C8B-B14F-4D97-AF65-F5344CB8AC3E}">
        <p14:creationId xmlns:p14="http://schemas.microsoft.com/office/powerpoint/2010/main" val="3645551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6955" y="4572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Background/Starting Out:	</a:t>
            </a:r>
          </a:p>
        </p:txBody>
      </p:sp>
      <p:sp>
        <p:nvSpPr>
          <p:cNvPr id="73" name="Shape 73"/>
          <p:cNvSpPr txBox="1">
            <a:spLocks noGrp="1"/>
          </p:cNvSpPr>
          <p:nvPr>
            <p:ph type="body" idx="1"/>
          </p:nvPr>
        </p:nvSpPr>
        <p:spPr>
          <a:xfrm>
            <a:off x="316955" y="17970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457200" indent="-228600"/>
            <a:r>
              <a:rPr lang="en" sz="3600" dirty="0"/>
              <a:t>Do you have a research question?</a:t>
            </a:r>
          </a:p>
          <a:p>
            <a:pPr>
              <a:buNone/>
            </a:pPr>
            <a:endParaRPr sz="3600" dirty="0"/>
          </a:p>
          <a:p>
            <a:pPr marL="457200" indent="-228600"/>
            <a:r>
              <a:rPr lang="en" sz="3600" dirty="0"/>
              <a:t>What do we know about this topic?</a:t>
            </a:r>
          </a:p>
          <a:p>
            <a:pPr marL="0" indent="0">
              <a:buNone/>
            </a:pPr>
            <a:endParaRPr sz="3600" dirty="0"/>
          </a:p>
          <a:p>
            <a:pPr marL="457200" indent="-228600"/>
            <a:r>
              <a:rPr lang="en" sz="3600" dirty="0"/>
              <a:t>Are you applying for a grant?</a:t>
            </a:r>
          </a:p>
          <a:p>
            <a:pPr marL="457200" indent="0">
              <a:buNone/>
            </a:pPr>
            <a:endParaRPr dirty="0"/>
          </a:p>
        </p:txBody>
      </p:sp>
      <p:pic>
        <p:nvPicPr>
          <p:cNvPr id="74" name="Shape 74" descr="Question-Mark-Question-Ask-Why-Confusion-1829459.png"/>
          <p:cNvPicPr preferRelativeResize="0"/>
          <p:nvPr/>
        </p:nvPicPr>
        <p:blipFill>
          <a:blip r:embed="rId3">
            <a:alphaModFix/>
          </a:blip>
          <a:stretch>
            <a:fillRect/>
          </a:stretch>
        </p:blipFill>
        <p:spPr>
          <a:xfrm>
            <a:off x="5801710" y="3489434"/>
            <a:ext cx="3716390" cy="3114504"/>
          </a:xfrm>
          <a:prstGeom prst="rect">
            <a:avLst/>
          </a:prstGeom>
          <a:noFill/>
          <a:ln>
            <a:noFill/>
          </a:ln>
        </p:spPr>
      </p:pic>
    </p:spTree>
    <p:extLst>
      <p:ext uri="{BB962C8B-B14F-4D97-AF65-F5344CB8AC3E}">
        <p14:creationId xmlns:p14="http://schemas.microsoft.com/office/powerpoint/2010/main" val="22908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286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smtClean="0">
                <a:solidFill>
                  <a:schemeClr val="bg2"/>
                </a:solidFill>
              </a:rPr>
              <a:t>Methods to Identifying Gaps</a:t>
            </a:r>
            <a:endParaRPr lang="en" dirty="0">
              <a:solidFill>
                <a:schemeClr val="bg2"/>
              </a:solidFill>
            </a:endParaRPr>
          </a:p>
        </p:txBody>
      </p:sp>
      <p:sp>
        <p:nvSpPr>
          <p:cNvPr id="80" name="Shape 80"/>
          <p:cNvSpPr txBox="1">
            <a:spLocks noGrp="1"/>
          </p:cNvSpPr>
          <p:nvPr>
            <p:ph type="body" idx="1"/>
          </p:nvPr>
        </p:nvSpPr>
        <p:spPr>
          <a:xfrm>
            <a:off x="311700" y="2009725"/>
            <a:ext cx="8520600" cy="3416400"/>
          </a:xfrm>
          <a:prstGeom prst="rect">
            <a:avLst/>
          </a:prstGeom>
        </p:spPr>
        <p:txBody>
          <a:bodyPr vert="horz" wrap="square" lIns="91425" tIns="91425" rIns="91425" bIns="91425" numCol="1" anchor="t" anchorCtr="0" compatLnSpc="1">
            <a:prstTxWarp prst="textNoShape">
              <a:avLst/>
            </a:prstTxWarp>
            <a:noAutofit/>
          </a:bodyPr>
          <a:lstStyle/>
          <a:p>
            <a:pPr marL="685800" indent="-457200"/>
            <a:r>
              <a:rPr lang="en" sz="3600" dirty="0"/>
              <a:t>Environmental </a:t>
            </a:r>
            <a:r>
              <a:rPr lang="en" sz="3600" dirty="0" smtClean="0"/>
              <a:t>Scan</a:t>
            </a:r>
          </a:p>
          <a:p>
            <a:pPr marL="685800" indent="-457200"/>
            <a:endParaRPr lang="en" sz="3600" dirty="0"/>
          </a:p>
          <a:p>
            <a:pPr marL="685800" indent="-457200"/>
            <a:r>
              <a:rPr lang="en" sz="3600" dirty="0"/>
              <a:t>Rapid </a:t>
            </a:r>
            <a:r>
              <a:rPr lang="en" sz="3600" dirty="0" smtClean="0"/>
              <a:t>Review</a:t>
            </a:r>
          </a:p>
          <a:p>
            <a:pPr marL="685800" indent="-457200"/>
            <a:endParaRPr lang="en" sz="3600" dirty="0"/>
          </a:p>
          <a:p>
            <a:pPr marL="685800" indent="-457200"/>
            <a:r>
              <a:rPr lang="en" sz="3600" dirty="0"/>
              <a:t>Systematic </a:t>
            </a:r>
            <a:r>
              <a:rPr lang="en" sz="3600" dirty="0" smtClean="0"/>
              <a:t>Review</a:t>
            </a:r>
          </a:p>
          <a:p>
            <a:pPr marL="685800" indent="-457200"/>
            <a:endParaRPr lang="en" sz="3600" dirty="0"/>
          </a:p>
          <a:p>
            <a:pPr marL="685800" indent="-457200"/>
            <a:r>
              <a:rPr lang="en" sz="3600" dirty="0"/>
              <a:t>Scoping Review</a:t>
            </a:r>
          </a:p>
          <a:p>
            <a:pPr marL="457200" indent="0">
              <a:buNone/>
            </a:pPr>
            <a:endParaRPr dirty="0"/>
          </a:p>
        </p:txBody>
      </p:sp>
    </p:spTree>
    <p:extLst>
      <p:ext uri="{BB962C8B-B14F-4D97-AF65-F5344CB8AC3E}">
        <p14:creationId xmlns:p14="http://schemas.microsoft.com/office/powerpoint/2010/main" val="23260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27466" y="3048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Environmental </a:t>
            </a:r>
            <a:r>
              <a:rPr lang="en" dirty="0" smtClean="0">
                <a:solidFill>
                  <a:schemeClr val="bg2"/>
                </a:solidFill>
              </a:rPr>
              <a:t>Scan</a:t>
            </a:r>
            <a:endParaRPr lang="en" dirty="0">
              <a:solidFill>
                <a:schemeClr val="bg2"/>
              </a:solidFill>
            </a:endParaRPr>
          </a:p>
        </p:txBody>
      </p:sp>
      <p:sp>
        <p:nvSpPr>
          <p:cNvPr id="86" name="Shape 86"/>
          <p:cNvSpPr txBox="1">
            <a:spLocks noGrp="1"/>
          </p:cNvSpPr>
          <p:nvPr>
            <p:ph type="body" idx="1"/>
          </p:nvPr>
        </p:nvSpPr>
        <p:spPr>
          <a:xfrm>
            <a:off x="403173" y="1676400"/>
            <a:ext cx="8520600" cy="3742500"/>
          </a:xfrm>
          <a:prstGeom prst="rect">
            <a:avLst/>
          </a:prstGeom>
        </p:spPr>
        <p:txBody>
          <a:bodyPr vert="horz" wrap="square" lIns="91425" tIns="91425" rIns="91425" bIns="91425" numCol="1" anchor="t" anchorCtr="0" compatLnSpc="1">
            <a:prstTxWarp prst="textNoShape">
              <a:avLst/>
            </a:prstTxWarp>
            <a:noAutofit/>
          </a:bodyPr>
          <a:lstStyle/>
          <a:p>
            <a:pPr>
              <a:buNone/>
            </a:pPr>
            <a:r>
              <a:rPr lang="en" sz="2800" dirty="0"/>
              <a:t>...is the art of systematically exploring and taking note of what is the external environment of your organization in part to better understand the </a:t>
            </a:r>
            <a:r>
              <a:rPr lang="en" sz="2800" b="1" dirty="0"/>
              <a:t>nature of trends and deep drivers of change</a:t>
            </a:r>
            <a:r>
              <a:rPr lang="en" sz="2800" dirty="0"/>
              <a:t>...ES are used to provide decision-makers </a:t>
            </a:r>
            <a:r>
              <a:rPr lang="en" sz="2800" dirty="0" smtClean="0"/>
              <a:t>with knowledge about current social, economic, technological and political contexts, </a:t>
            </a:r>
            <a:r>
              <a:rPr lang="en" sz="2800" dirty="0"/>
              <a:t>and to </a:t>
            </a:r>
            <a:r>
              <a:rPr lang="en" sz="2800" b="1" dirty="0"/>
              <a:t>identify any potential short- and </a:t>
            </a:r>
            <a:r>
              <a:rPr lang="en" sz="2800" b="1" dirty="0" smtClean="0"/>
              <a:t>long-term </a:t>
            </a:r>
            <a:r>
              <a:rPr lang="en" sz="2800" b="1" dirty="0"/>
              <a:t>shifts…</a:t>
            </a:r>
          </a:p>
          <a:p>
            <a:pPr>
              <a:buNone/>
            </a:pPr>
            <a:endParaRPr dirty="0"/>
          </a:p>
          <a:p>
            <a:pPr>
              <a:buNone/>
            </a:pPr>
            <a:endParaRPr dirty="0"/>
          </a:p>
          <a:p>
            <a:pPr>
              <a:buNone/>
            </a:pPr>
            <a:endParaRPr dirty="0"/>
          </a:p>
          <a:p>
            <a:pPr>
              <a:buNone/>
            </a:pPr>
            <a:r>
              <a:rPr lang="en" sz="1200" dirty="0"/>
              <a:t>Source: http://hlwiki.slais.ubc.ca/index.php/Environmental_scans</a:t>
            </a:r>
          </a:p>
        </p:txBody>
      </p:sp>
      <p:pic>
        <p:nvPicPr>
          <p:cNvPr id="87" name="Shape 87" descr="Young_George_Washington.jpg"/>
          <p:cNvPicPr preferRelativeResize="0"/>
          <p:nvPr/>
        </p:nvPicPr>
        <p:blipFill>
          <a:blip r:embed="rId3">
            <a:alphaModFix/>
          </a:blip>
          <a:stretch>
            <a:fillRect/>
          </a:stretch>
        </p:blipFill>
        <p:spPr>
          <a:xfrm>
            <a:off x="5410200" y="4800600"/>
            <a:ext cx="2590800" cy="1975400"/>
          </a:xfrm>
          <a:prstGeom prst="rect">
            <a:avLst/>
          </a:prstGeom>
          <a:noFill/>
          <a:ln>
            <a:noFill/>
          </a:ln>
        </p:spPr>
      </p:pic>
    </p:spTree>
    <p:extLst>
      <p:ext uri="{BB962C8B-B14F-4D97-AF65-F5344CB8AC3E}">
        <p14:creationId xmlns:p14="http://schemas.microsoft.com/office/powerpoint/2010/main" val="414904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65234"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Rapid </a:t>
            </a:r>
            <a:r>
              <a:rPr lang="en" dirty="0" smtClean="0">
                <a:solidFill>
                  <a:schemeClr val="bg2"/>
                </a:solidFill>
              </a:rPr>
              <a:t>Review</a:t>
            </a:r>
            <a:endParaRPr lang="en" dirty="0">
              <a:solidFill>
                <a:schemeClr val="bg2"/>
              </a:solidFill>
            </a:endParaRPr>
          </a:p>
        </p:txBody>
      </p:sp>
      <p:sp>
        <p:nvSpPr>
          <p:cNvPr id="93" name="Shape 93"/>
          <p:cNvSpPr txBox="1">
            <a:spLocks noGrp="1"/>
          </p:cNvSpPr>
          <p:nvPr>
            <p:ph type="body" idx="1"/>
          </p:nvPr>
        </p:nvSpPr>
        <p:spPr>
          <a:xfrm>
            <a:off x="381000" y="1617528"/>
            <a:ext cx="8520600" cy="3416400"/>
          </a:xfrm>
          <a:prstGeom prst="rect">
            <a:avLst/>
          </a:prstGeom>
        </p:spPr>
        <p:txBody>
          <a:bodyPr vert="horz" wrap="square" lIns="91425" tIns="91425" rIns="91425" bIns="91425" numCol="1" anchor="t" anchorCtr="0" compatLnSpc="1">
            <a:prstTxWarp prst="textNoShape">
              <a:avLst/>
            </a:prstTxWarp>
            <a:noAutofit/>
          </a:bodyPr>
          <a:lstStyle/>
          <a:p>
            <a:pPr>
              <a:buNone/>
            </a:pPr>
            <a:r>
              <a:rPr lang="en" sz="2800" dirty="0"/>
              <a:t>...is a research methodology that uses shorter timeframes than for other evidence-based summaries. It provides a </a:t>
            </a:r>
            <a:r>
              <a:rPr lang="en" sz="2800" b="1" dirty="0"/>
              <a:t>timely and valid view of evidence but sacrifices rigour</a:t>
            </a:r>
            <a:r>
              <a:rPr lang="en" sz="2800" dirty="0"/>
              <a:t>. As such, RRs are both review and </a:t>
            </a:r>
            <a:r>
              <a:rPr lang="en" sz="2800" i="1" dirty="0"/>
              <a:t>assessment</a:t>
            </a:r>
            <a:r>
              <a:rPr lang="en" sz="2800" dirty="0"/>
              <a:t>, and </a:t>
            </a:r>
            <a:r>
              <a:rPr lang="en" sz="2800" b="1" dirty="0"/>
              <a:t>respond to urgent clinical and public health-related questions</a:t>
            </a:r>
            <a:r>
              <a:rPr lang="en" sz="2800" dirty="0"/>
              <a:t>. They aim to provide robust analyses of easily-retrievable evidence in less than six weeks...typically requiring fewer resources and funding…</a:t>
            </a:r>
          </a:p>
          <a:p>
            <a:pPr>
              <a:buNone/>
            </a:pPr>
            <a:endParaRPr dirty="0"/>
          </a:p>
          <a:p>
            <a:pPr>
              <a:buNone/>
            </a:pPr>
            <a:endParaRPr dirty="0"/>
          </a:p>
          <a:p>
            <a:pPr>
              <a:buNone/>
            </a:pPr>
            <a:r>
              <a:rPr lang="en" sz="1200" dirty="0"/>
              <a:t>Source: http://hlwiki.slais.ubc.ca/index.php/Rapid_reviews</a:t>
            </a:r>
          </a:p>
        </p:txBody>
      </p:sp>
    </p:spTree>
    <p:extLst>
      <p:ext uri="{BB962C8B-B14F-4D97-AF65-F5344CB8AC3E}">
        <p14:creationId xmlns:p14="http://schemas.microsoft.com/office/powerpoint/2010/main" val="273568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3048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Systematic </a:t>
            </a:r>
            <a:r>
              <a:rPr lang="en" dirty="0" smtClean="0">
                <a:solidFill>
                  <a:schemeClr val="bg2"/>
                </a:solidFill>
              </a:rPr>
              <a:t>Review</a:t>
            </a:r>
            <a:endParaRPr lang="en" dirty="0">
              <a:solidFill>
                <a:schemeClr val="bg2"/>
              </a:solidFill>
            </a:endParaRPr>
          </a:p>
        </p:txBody>
      </p:sp>
      <p:sp>
        <p:nvSpPr>
          <p:cNvPr id="100" name="Shape 100"/>
          <p:cNvSpPr txBox="1">
            <a:spLocks noGrp="1"/>
          </p:cNvSpPr>
          <p:nvPr>
            <p:ph type="body" idx="1"/>
          </p:nvPr>
        </p:nvSpPr>
        <p:spPr>
          <a:xfrm>
            <a:off x="311700" y="1547575"/>
            <a:ext cx="8520600" cy="3416400"/>
          </a:xfrm>
          <a:prstGeom prst="rect">
            <a:avLst/>
          </a:prstGeom>
        </p:spPr>
        <p:txBody>
          <a:bodyPr vert="horz" wrap="square" lIns="91425" tIns="91425" rIns="91425" bIns="91425" numCol="1" anchor="t" anchorCtr="0" compatLnSpc="1">
            <a:prstTxWarp prst="textNoShape">
              <a:avLst/>
            </a:prstTxWarp>
            <a:noAutofit/>
          </a:bodyPr>
          <a:lstStyle/>
          <a:p>
            <a:pPr>
              <a:buNone/>
            </a:pPr>
            <a:r>
              <a:rPr lang="en" dirty="0"/>
              <a:t>...is an investigation of a clearly-formulated question that uses methodical and explicit steps to identify, select, and critically appraise relevant research, and to collect and analyze data from any appropriate studies that may be found. </a:t>
            </a:r>
          </a:p>
          <a:p>
            <a:pPr>
              <a:buNone/>
            </a:pPr>
            <a:endParaRPr dirty="0"/>
          </a:p>
          <a:p>
            <a:pPr>
              <a:buNone/>
            </a:pPr>
            <a:endParaRPr dirty="0"/>
          </a:p>
          <a:p>
            <a:pPr>
              <a:buNone/>
            </a:pPr>
            <a:endParaRPr dirty="0"/>
          </a:p>
          <a:p>
            <a:pPr>
              <a:buNone/>
            </a:pPr>
            <a:endParaRPr dirty="0"/>
          </a:p>
          <a:p>
            <a:pPr>
              <a:buNone/>
            </a:pPr>
            <a:endParaRPr lang="en" sz="1200" dirty="0" smtClean="0"/>
          </a:p>
          <a:p>
            <a:pPr>
              <a:buNone/>
            </a:pPr>
            <a:endParaRPr lang="en" sz="1200" dirty="0"/>
          </a:p>
          <a:p>
            <a:pPr>
              <a:buNone/>
            </a:pPr>
            <a:endParaRPr lang="en" sz="1200" dirty="0" smtClean="0"/>
          </a:p>
          <a:p>
            <a:pPr>
              <a:buNone/>
            </a:pPr>
            <a:endParaRPr lang="en" sz="1200" dirty="0"/>
          </a:p>
          <a:p>
            <a:pPr>
              <a:buNone/>
            </a:pPr>
            <a:endParaRPr lang="en" sz="1200" dirty="0" smtClean="0"/>
          </a:p>
          <a:p>
            <a:pPr>
              <a:buNone/>
            </a:pPr>
            <a:r>
              <a:rPr lang="en" sz="1200" dirty="0" smtClean="0"/>
              <a:t>Source</a:t>
            </a:r>
            <a:r>
              <a:rPr lang="en" sz="1200" dirty="0"/>
              <a:t>: http://hlwiki.slais.ubc.ca/index.php/Systematic_review</a:t>
            </a:r>
          </a:p>
        </p:txBody>
      </p:sp>
      <p:pic>
        <p:nvPicPr>
          <p:cNvPr id="101" name="Shape 101" descr="Research_design_and_evidence_-_Capho.svg (2).png"/>
          <p:cNvPicPr preferRelativeResize="0"/>
          <p:nvPr/>
        </p:nvPicPr>
        <p:blipFill>
          <a:blip r:embed="rId3">
            <a:alphaModFix/>
          </a:blip>
          <a:stretch>
            <a:fillRect/>
          </a:stretch>
        </p:blipFill>
        <p:spPr>
          <a:xfrm>
            <a:off x="4267200" y="3463975"/>
            <a:ext cx="4031700" cy="3000000"/>
          </a:xfrm>
          <a:prstGeom prst="rect">
            <a:avLst/>
          </a:prstGeom>
          <a:noFill/>
          <a:ln>
            <a:noFill/>
          </a:ln>
        </p:spPr>
      </p:pic>
    </p:spTree>
    <p:extLst>
      <p:ext uri="{BB962C8B-B14F-4D97-AF65-F5344CB8AC3E}">
        <p14:creationId xmlns:p14="http://schemas.microsoft.com/office/powerpoint/2010/main" val="404419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81000" y="381000"/>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bg2"/>
                </a:solidFill>
              </a:rPr>
              <a:t>Systematic Review: Process</a:t>
            </a:r>
          </a:p>
        </p:txBody>
      </p:sp>
      <p:sp>
        <p:nvSpPr>
          <p:cNvPr id="107" name="Shape 107"/>
          <p:cNvSpPr txBox="1">
            <a:spLocks noGrp="1"/>
          </p:cNvSpPr>
          <p:nvPr>
            <p:ph type="body" idx="1"/>
          </p:nvPr>
        </p:nvSpPr>
        <p:spPr>
          <a:xfrm>
            <a:off x="383628" y="1600200"/>
            <a:ext cx="8520600" cy="3416400"/>
          </a:xfrm>
          <a:prstGeom prst="rect">
            <a:avLst/>
          </a:prstGeom>
        </p:spPr>
        <p:txBody>
          <a:bodyPr vert="horz" wrap="square" lIns="91425" tIns="91425" rIns="91425" bIns="91425" numCol="1" anchor="t" anchorCtr="0" compatLnSpc="1">
            <a:prstTxWarp prst="textNoShape">
              <a:avLst/>
            </a:prstTxWarp>
            <a:noAutofit/>
          </a:bodyPr>
          <a:lstStyle/>
          <a:p>
            <a:pPr marL="457200" indent="-228600"/>
            <a:r>
              <a:rPr lang="en" dirty="0" smtClean="0"/>
              <a:t>A </a:t>
            </a:r>
            <a:r>
              <a:rPr lang="en" b="1" dirty="0"/>
              <a:t>series of searches </a:t>
            </a:r>
            <a:r>
              <a:rPr lang="en" dirty="0"/>
              <a:t>for papers or studies </a:t>
            </a:r>
            <a:endParaRPr lang="en" dirty="0" smtClean="0"/>
          </a:p>
          <a:p>
            <a:pPr marL="457200" indent="-228600"/>
            <a:endParaRPr lang="en" dirty="0"/>
          </a:p>
          <a:p>
            <a:pPr marL="457200" indent="-228600"/>
            <a:r>
              <a:rPr lang="en" dirty="0"/>
              <a:t>A comparison of important features in each </a:t>
            </a:r>
            <a:r>
              <a:rPr lang="en" dirty="0" smtClean="0"/>
              <a:t>study against </a:t>
            </a:r>
            <a:r>
              <a:rPr lang="en" dirty="0"/>
              <a:t>a list of </a:t>
            </a:r>
            <a:r>
              <a:rPr lang="en" b="1" dirty="0"/>
              <a:t>inclusion and/or exclusion </a:t>
            </a:r>
            <a:r>
              <a:rPr lang="en" b="1" dirty="0" smtClean="0"/>
              <a:t>criteria</a:t>
            </a:r>
          </a:p>
          <a:p>
            <a:pPr marL="457200" indent="-228600"/>
            <a:endParaRPr lang="en" b="1" dirty="0"/>
          </a:p>
          <a:p>
            <a:pPr marL="457200" indent="-228600"/>
            <a:r>
              <a:rPr lang="en" dirty="0"/>
              <a:t>A </a:t>
            </a:r>
            <a:r>
              <a:rPr lang="en" b="1" dirty="0"/>
              <a:t>detailed critical appraisal </a:t>
            </a:r>
            <a:r>
              <a:rPr lang="en" dirty="0"/>
              <a:t>of each study for risk of bias and potential confounding </a:t>
            </a:r>
            <a:r>
              <a:rPr lang="en" dirty="0" smtClean="0"/>
              <a:t>factors</a:t>
            </a:r>
          </a:p>
          <a:p>
            <a:pPr marL="457200" indent="-228600"/>
            <a:endParaRPr lang="en" dirty="0"/>
          </a:p>
          <a:p>
            <a:pPr marL="457200" indent="-228600"/>
            <a:r>
              <a:rPr lang="en" dirty="0" smtClean="0"/>
              <a:t>Detailed </a:t>
            </a:r>
            <a:r>
              <a:rPr lang="en" b="1" dirty="0"/>
              <a:t>methodology must be documented</a:t>
            </a:r>
            <a:r>
              <a:rPr lang="en" dirty="0"/>
              <a:t> for publication</a:t>
            </a:r>
          </a:p>
        </p:txBody>
      </p:sp>
    </p:spTree>
    <p:extLst>
      <p:ext uri="{BB962C8B-B14F-4D97-AF65-F5344CB8AC3E}">
        <p14:creationId xmlns:p14="http://schemas.microsoft.com/office/powerpoint/2010/main" val="2425319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FFFFFF"/>
      </a:dk2>
      <a:lt2>
        <a:srgbClr val="000000"/>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FFFFFF"/>
    </a:dk2>
    <a:lt2>
      <a:srgbClr val="000000"/>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Median</Template>
  <TotalTime>8474</TotalTime>
  <Words>1202</Words>
  <Application>Microsoft Office PowerPoint</Application>
  <PresentationFormat>On-screen Show (4:3)</PresentationFormat>
  <Paragraphs>196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Wingdings</vt:lpstr>
      <vt:lpstr>Wingdings 2</vt:lpstr>
      <vt:lpstr>Median</vt:lpstr>
      <vt:lpstr>PowerPoint Presentation</vt:lpstr>
      <vt:lpstr>Who are we?</vt:lpstr>
      <vt:lpstr>Purpose</vt:lpstr>
      <vt:lpstr>Background/Starting Out: </vt:lpstr>
      <vt:lpstr>Methods to Identifying Gaps</vt:lpstr>
      <vt:lpstr>Environmental Scan</vt:lpstr>
      <vt:lpstr>Rapid Review</vt:lpstr>
      <vt:lpstr>Systematic Review</vt:lpstr>
      <vt:lpstr>Systematic Review: Process</vt:lpstr>
      <vt:lpstr>Scoping Review </vt:lpstr>
      <vt:lpstr>Scoping Review </vt:lpstr>
      <vt:lpstr>                    Scoping Review vs Systematic Review</vt:lpstr>
      <vt:lpstr>Identify Research Interests</vt:lpstr>
      <vt:lpstr>Planning your Review</vt:lpstr>
      <vt:lpstr>Planning your Review</vt:lpstr>
      <vt:lpstr>Conducting your Search</vt:lpstr>
      <vt:lpstr>Analyzing your Search Results</vt:lpstr>
      <vt:lpstr>Additional Strategies/Tools </vt:lpstr>
      <vt:lpstr>What’s Next?</vt:lpstr>
      <vt:lpstr>Selecting a Journal</vt:lpstr>
      <vt:lpstr>Selecting a Journal</vt:lpstr>
      <vt:lpstr>Selecting a Journal</vt:lpstr>
      <vt:lpstr>Our Services</vt:lpstr>
      <vt:lpstr>Questions? Discussion?</vt:lpstr>
      <vt:lpstr>Sample articles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Pardon</dc:creator>
  <cp:lastModifiedBy>Nancy Moore</cp:lastModifiedBy>
  <cp:revision>194</cp:revision>
  <cp:lastPrinted>2015-08-19T21:14:16Z</cp:lastPrinted>
  <dcterms:created xsi:type="dcterms:W3CDTF">2012-10-29T19:01:07Z</dcterms:created>
  <dcterms:modified xsi:type="dcterms:W3CDTF">2017-04-20T21:17:50Z</dcterms:modified>
</cp:coreProperties>
</file>